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회사는 작게 하기, 연도를 바로 작성해서 시선으로 알려주기 회사 로고도 그레이 톤으로 바꾸기, 얘기 가지고 있는 기술, 포상, 하는 일들 보여주기. </a:t>
            </a:r>
          </a:p>
          <a:p>
            <a:pPr/>
            <a:r>
              <a:t>기술 기반에 대해서는 충분히 넘치는 걸 보여줘야한다. 여기에 만끽을 넣어야 한다. 오피스온, 아파트, 만끽, 더알림도 넣어야한다.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2013 박스랑 화살표 부터 나오기, 2013년도에 프로젝트 경험은 MS 21-&gt;22년도로 바꾸기</a:t>
            </a:r>
          </a:p>
          <a:p>
            <a:pPr/>
            <a:r>
              <a:t>여기에서 흐름에 대한 설명을 더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22년도로 바꾸기 </a:t>
            </a:r>
          </a:p>
          <a:p>
            <a:pPr/>
            <a:r>
              <a:t>나는 괜찮다고 생각했지만 주제들이 별수럽지 않다. 설명을 더 붙여서 한다. 그나마 존중할만한 것들이 이런것들인데 그것의 이유를 보는데 별거 아니더라, 그래도 그나마 이게 나았다. 포트폴리오의 소모전이 심하다.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이미지 아트 넣어주기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밑의 박스들이 너무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공간감이 필요하다. 앱으로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공간감이 필요하다. 앱으로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본문 첫 번째 줄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4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0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5" cy="4648204"/>
          </a:xfrm>
          <a:prstGeom prst="rect">
            <a:avLst/>
          </a:prstGeom>
        </p:spPr>
        <p:txBody>
          <a:bodyPr anchor="b"/>
          <a:lstStyle>
            <a:lvl1pPr defTabSz="2438337"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51" name="본문 첫 번째 줄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152" name="슬라이드 번호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9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4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61.png"/><Relationship Id="rId4" Type="http://schemas.openxmlformats.org/officeDocument/2006/relationships/image" Target="../media/image109.png"/><Relationship Id="rId5" Type="http://schemas.openxmlformats.org/officeDocument/2006/relationships/image" Target="../media/image4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46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5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5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새움소프트 회사소개서 표지 목업.png" descr="새움소프트 회사소개서 표지 목어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직사각형"/>
          <p:cNvSpPr/>
          <p:nvPr/>
        </p:nvSpPr>
        <p:spPr>
          <a:xfrm>
            <a:off x="3434220" y="-5261"/>
            <a:ext cx="14664279" cy="1392716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TextBox 15"/>
          <p:cNvSpPr txBox="1"/>
          <p:nvPr/>
        </p:nvSpPr>
        <p:spPr>
          <a:xfrm>
            <a:off x="1390671" y="6330762"/>
            <a:ext cx="4193908" cy="57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spc="-160" sz="3200">
                <a:latin typeface="Spoqa Han Sans Neo Medium"/>
                <a:ea typeface="Spoqa Han Sans Neo Medium"/>
                <a:cs typeface="Spoqa Han Sans Neo Medium"/>
                <a:sym typeface="Spoqa Han Sans Neo Medium"/>
              </a:defRPr>
            </a:lvl1pPr>
          </a:lstStyle>
          <a:p>
            <a:pPr/>
            <a:r>
              <a:t>AI 마이라이프</a:t>
            </a:r>
          </a:p>
        </p:txBody>
      </p:sp>
      <p:pic>
        <p:nvPicPr>
          <p:cNvPr id="16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972" y="4245404"/>
            <a:ext cx="7948206" cy="161584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xtBox 17"/>
          <p:cNvSpPr txBox="1"/>
          <p:nvPr/>
        </p:nvSpPr>
        <p:spPr>
          <a:xfrm>
            <a:off x="1323785" y="3289477"/>
            <a:ext cx="8268680" cy="486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14400">
              <a:spcBef>
                <a:spcPts val="400"/>
              </a:spcBef>
              <a:defRPr sz="3800">
                <a:solidFill>
                  <a:srgbClr val="4C5AE3"/>
                </a:solidFill>
                <a:latin typeface="Gmarket Sans TTF Medium"/>
                <a:ea typeface="Gmarket Sans TTF Medium"/>
                <a:cs typeface="Gmarket Sans TTF Medium"/>
                <a:sym typeface="Gmarket Sans TTF Medium"/>
              </a:defRPr>
            </a:lvl1pPr>
          </a:lstStyle>
          <a:p>
            <a:pPr/>
            <a:r>
              <a:t>Season 2</a:t>
            </a:r>
          </a:p>
        </p:txBody>
      </p:sp>
      <p:sp>
        <p:nvSpPr>
          <p:cNvPr id="166" name="TextBox 15"/>
          <p:cNvSpPr txBox="1"/>
          <p:nvPr/>
        </p:nvSpPr>
        <p:spPr>
          <a:xfrm>
            <a:off x="1390671" y="11967933"/>
            <a:ext cx="4193908" cy="84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/>
          <a:p>
            <a:pPr algn="l" defTabSz="685800">
              <a:defRPr spc="-120">
                <a:latin typeface="Spoqa Han Sans Neo Medium"/>
                <a:ea typeface="Spoqa Han Sans Neo Medium"/>
                <a:cs typeface="Spoqa Han Sans Neo Medium"/>
                <a:sym typeface="Spoqa Han Sans Neo Medium"/>
              </a:defRPr>
            </a:pPr>
            <a:r>
              <a:t>2023.12.15 (금) 15시</a:t>
            </a:r>
          </a:p>
          <a:p>
            <a:pPr algn="l" defTabSz="685800">
              <a:defRPr spc="-120">
                <a:latin typeface="Spoqa Han Sans Neo Medium"/>
                <a:ea typeface="Spoqa Han Sans Neo Medium"/>
                <a:cs typeface="Spoqa Han Sans Neo Medium"/>
                <a:sym typeface="Spoqa Han Sans Neo Medium"/>
              </a:defRPr>
            </a:pPr>
            <a:r>
              <a:t>(주)새움소프트 1층 회의실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nter-office-communication-hero-800x400.png" descr="inter-office-communication-hero-800x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0184" y="3345730"/>
            <a:ext cx="19214540" cy="96072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8" name="그룹화"/>
          <p:cNvGrpSpPr/>
          <p:nvPr/>
        </p:nvGrpSpPr>
        <p:grpSpPr>
          <a:xfrm>
            <a:off x="-4355133" y="1721436"/>
            <a:ext cx="33094266" cy="12944685"/>
            <a:chOff x="-1043323" y="-816184"/>
            <a:chExt cx="33094265" cy="12944684"/>
          </a:xfrm>
        </p:grpSpPr>
        <p:pic>
          <p:nvPicPr>
            <p:cNvPr id="276" name="Rectangle 92.png" descr="Rectangle 9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043324" y="-816185"/>
              <a:ext cx="33094266" cy="12944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Group 95.png" descr="Group 95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30958" y="48119"/>
              <a:ext cx="9080501" cy="5016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9" name="Group 97.png" descr="Group 9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51750" y="5622065"/>
            <a:ext cx="9080500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Group 98.png" descr="Group 9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179550" y="7608589"/>
            <a:ext cx="9080500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made by 만끽크루 powered by 만끽.png" descr="made by 만끽크루 powered by 만끽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9150" y="509289"/>
            <a:ext cx="10350500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Rectangle 1.png" descr="Rectangle 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691850" y="-5061"/>
            <a:ext cx="698500" cy="179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7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7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2"/>
      <p:bldP build="whole" bldLvl="1" animBg="1" rev="0" advAuto="0" spid="280" grpId="3"/>
      <p:bldP build="whole" bldLvl="1" animBg="1" rev="0" advAuto="0" spid="27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Rectangle 2.png" descr="Rectangle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16893"/>
            <a:ext cx="24384000" cy="1189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Rectangle 1.png" descr="Rectangle 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79150" y="-5061"/>
            <a:ext cx="698500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단계별 팀일정 계획과 점검표 (with 팀).png" descr="단계별 팀일정 계획과 점검표 (with 팀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1366" y="604539"/>
            <a:ext cx="92456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Group 36.png" descr="Group 3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2100" y="2128043"/>
            <a:ext cx="5588000" cy="243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" name="그룹화"/>
          <p:cNvGrpSpPr/>
          <p:nvPr/>
        </p:nvGrpSpPr>
        <p:grpSpPr>
          <a:xfrm>
            <a:off x="5740400" y="2128043"/>
            <a:ext cx="6172200" cy="2438401"/>
            <a:chOff x="0" y="0"/>
            <a:chExt cx="6172200" cy="2438400"/>
          </a:xfrm>
        </p:grpSpPr>
        <p:pic>
          <p:nvPicPr>
            <p:cNvPr id="290" name="Group 17.png" descr="Group 1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920750"/>
              <a:ext cx="736600" cy="59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Group 37.png" descr="Group 37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84200" y="0"/>
              <a:ext cx="5588000" cy="243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5" name="그룹화"/>
          <p:cNvGrpSpPr/>
          <p:nvPr/>
        </p:nvGrpSpPr>
        <p:grpSpPr>
          <a:xfrm>
            <a:off x="11798300" y="2128043"/>
            <a:ext cx="6184900" cy="2438401"/>
            <a:chOff x="0" y="0"/>
            <a:chExt cx="6184900" cy="2438400"/>
          </a:xfrm>
        </p:grpSpPr>
        <p:pic>
          <p:nvPicPr>
            <p:cNvPr id="293" name="Group 38.png" descr="Group 38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96900" y="0"/>
              <a:ext cx="5588000" cy="243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Group 42.png" descr="Group 4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20750"/>
              <a:ext cx="762000" cy="59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8" name="그룹화"/>
          <p:cNvGrpSpPr/>
          <p:nvPr/>
        </p:nvGrpSpPr>
        <p:grpSpPr>
          <a:xfrm>
            <a:off x="2527300" y="4134147"/>
            <a:ext cx="12145467" cy="1295103"/>
            <a:chOff x="0" y="0"/>
            <a:chExt cx="12145466" cy="1295102"/>
          </a:xfrm>
        </p:grpSpPr>
        <p:pic>
          <p:nvPicPr>
            <p:cNvPr id="296" name="Polygon 3.png" descr="Polygon 3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762000" cy="52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Subtract.png" descr="Subtract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07466" y="190202"/>
              <a:ext cx="11938001" cy="1104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1" name="그룹화"/>
          <p:cNvGrpSpPr/>
          <p:nvPr/>
        </p:nvGrpSpPr>
        <p:grpSpPr>
          <a:xfrm>
            <a:off x="17881600" y="2128043"/>
            <a:ext cx="6210300" cy="2438401"/>
            <a:chOff x="0" y="0"/>
            <a:chExt cx="6210300" cy="2438400"/>
          </a:xfrm>
        </p:grpSpPr>
        <p:pic>
          <p:nvPicPr>
            <p:cNvPr id="299" name="Group 39.png" descr="Group 39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622300" y="0"/>
              <a:ext cx="5588000" cy="243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0" name="Group 42.png" descr="Group 4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20750"/>
              <a:ext cx="762000" cy="59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2" name="—Pngtree—young boy employe confused_7502922 1.png" descr="—Pngtree—young boy employe confused_7502922 1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377477" y="5283958"/>
            <a:ext cx="8445501" cy="842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roup 120.png" descr="Group 12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672877" y="6659215"/>
            <a:ext cx="58547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roup 121.png" descr="Group 121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304577" y="8010874"/>
            <a:ext cx="65913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Group 122.png" descr="Group 122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447327" y="9362533"/>
            <a:ext cx="83058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roup 123.png" descr="Group 123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196627" y="10714191"/>
            <a:ext cx="68072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Group 124.png" descr="Group 124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4196627" y="12065850"/>
            <a:ext cx="68072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Group 99.png" descr="Group 99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2312288" y="9572083"/>
            <a:ext cx="1041401" cy="87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roup 100.png" descr="Group 100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3506698" y="5493508"/>
            <a:ext cx="8293101" cy="800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4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2" dur="6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7" dur="4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2" dur="4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4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3"/>
      <p:bldP build="whole" bldLvl="1" animBg="1" rev="0" advAuto="0" spid="301" grpId="5"/>
      <p:bldP build="whole" bldLvl="1" animBg="1" rev="0" advAuto="0" spid="308" grpId="12"/>
      <p:bldP build="whole" bldLvl="1" animBg="1" rev="0" advAuto="0" spid="305" grpId="9"/>
      <p:bldP build="whole" bldLvl="1" animBg="1" rev="0" advAuto="0" spid="292" grpId="2"/>
      <p:bldP build="whole" bldLvl="1" animBg="1" rev="0" advAuto="0" spid="306" grpId="10"/>
      <p:bldP build="whole" bldLvl="1" animBg="1" rev="0" advAuto="0" spid="289" grpId="1"/>
      <p:bldP build="whole" bldLvl="1" animBg="1" rev="0" advAuto="0" spid="307" grpId="11"/>
      <p:bldP build="whole" bldLvl="1" animBg="1" rev="0" advAuto="0" spid="303" grpId="7"/>
      <p:bldP build="whole" bldLvl="1" animBg="1" rev="0" advAuto="0" spid="309" grpId="13"/>
      <p:bldP build="whole" bldLvl="1" animBg="1" rev="0" advAuto="0" spid="298" grpId="4"/>
      <p:bldP build="whole" bldLvl="1" animBg="1" rev="0" advAuto="0" spid="302" grpId="6"/>
      <p:bldP build="whole" bldLvl="1" animBg="1" rev="0" advAuto="0" spid="304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Rectangle 2.png" descr="Rectangle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816893"/>
            <a:ext cx="24384000" cy="1189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Rectangle 1.png" descr="Rectangle 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79150" y="-5061"/>
            <a:ext cx="698500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만끽코어 구성도.png" descr="만끽코어 구성도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772" y="617239"/>
            <a:ext cx="3708401" cy="5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Arrow 8.png" descr="Arrow 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92000" y="7863615"/>
            <a:ext cx="723900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Group 67.png" descr="Group 6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233337" y="3405915"/>
            <a:ext cx="5956301" cy="948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Group 101.png" descr="Group 10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84971" y="7893841"/>
            <a:ext cx="17653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Group 102.png" descr="Group 10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529722" y="1804193"/>
            <a:ext cx="4864101" cy="1189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Group 103.png" descr="Group 10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60772" y="2198445"/>
            <a:ext cx="4978401" cy="236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Group 348.png" descr="Group 34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961421" y="2796438"/>
            <a:ext cx="4918609" cy="95598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68300" dist="241300" dir="0">
              <a:srgbClr val="000000">
                <a:alpha val="98310"/>
              </a:srgbClr>
            </a:outerShdw>
            <a:reflection blurRad="0" stA="13176" stPos="0" endA="0" endPos="40000" dist="0" dir="5400000" fadeDir="5400000" sx="100000" sy="-100000" kx="0" ky="0" algn="bl" rotWithShape="0"/>
          </a:effectLst>
        </p:spPr>
      </p:pic>
      <p:pic>
        <p:nvPicPr>
          <p:cNvPr id="322" name="계약서 내용 페이지(검토항목 표시 X).png" descr="계약서 내용 페이지(검토항목 표시 X)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90470" y="5005746"/>
            <a:ext cx="3377065" cy="68303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68300" dist="114300" dir="0">
              <a:srgbClr val="000000">
                <a:alpha val="81978"/>
              </a:srgbClr>
            </a:outerShdw>
            <a:reflection blurRad="0" stA="13545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8" grpId="2"/>
      <p:bldP build="whole" bldLvl="1" animBg="1" rev="0" advAuto="0" spid="317" grpId="5"/>
      <p:bldP build="whole" bldLvl="1" animBg="1" rev="0" advAuto="0" spid="321" grpId="3"/>
      <p:bldP build="whole" bldLvl="1" animBg="1" rev="0" advAuto="0" spid="322" grpId="1"/>
      <p:bldP build="whole" bldLvl="1" animBg="1" rev="0" advAuto="0" spid="316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만끽 시즌 1 - “초연결 스마트홈”"/>
          <p:cNvSpPr txBox="1"/>
          <p:nvPr/>
        </p:nvSpPr>
        <p:spPr>
          <a:xfrm>
            <a:off x="541678" y="464839"/>
            <a:ext cx="790824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>
                <a:solidFill>
                  <a:srgbClr val="151515"/>
                </a:solidFill>
                <a:latin typeface="Pretendard-Medium"/>
                <a:ea typeface="Pretendard-Medium"/>
                <a:cs typeface="Pretendard-Medium"/>
                <a:sym typeface="Pretendard-Medium"/>
              </a:defRPr>
            </a:lvl1pPr>
          </a:lstStyle>
          <a:p>
            <a:pPr/>
            <a:r>
              <a:t>만끽 시즌 1 - “초연결 스마트홈”</a:t>
            </a:r>
          </a:p>
        </p:txBody>
      </p:sp>
      <p:pic>
        <p:nvPicPr>
          <p:cNvPr id="327" name="Rectangle 2.png" descr="Rectangle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17" y="1849210"/>
            <a:ext cx="24384001" cy="1189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Rectangle 1.png" descr="Rectangle 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79150" y="-5061"/>
            <a:ext cx="698500" cy="1790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9" name="그룹화"/>
          <p:cNvGrpSpPr/>
          <p:nvPr/>
        </p:nvGrpSpPr>
        <p:grpSpPr>
          <a:xfrm>
            <a:off x="814200" y="2717658"/>
            <a:ext cx="6593117" cy="9641918"/>
            <a:chOff x="0" y="0"/>
            <a:chExt cx="6593115" cy="9641916"/>
          </a:xfrm>
        </p:grpSpPr>
        <p:sp>
          <p:nvSpPr>
            <p:cNvPr id="329" name="개발 기획 및 설계"/>
            <p:cNvSpPr txBox="1"/>
            <p:nvPr/>
          </p:nvSpPr>
          <p:spPr>
            <a:xfrm>
              <a:off x="0" y="-1"/>
              <a:ext cx="2826500" cy="607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100"/>
              </a:lvl1pPr>
            </a:lstStyle>
            <a:p>
              <a:pPr/>
              <a:r>
                <a:t>개발 기획 및 설계</a:t>
              </a:r>
            </a:p>
          </p:txBody>
        </p:sp>
        <p:pic>
          <p:nvPicPr>
            <p:cNvPr id="330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654" y="657940"/>
              <a:ext cx="2116492" cy="273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29727" y="646990"/>
              <a:ext cx="2116492" cy="273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이미지" descr="이미지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834" y="3485677"/>
              <a:ext cx="2106132" cy="2978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이미지" descr="이미지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235907" y="3485312"/>
              <a:ext cx="2104131" cy="2976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이미지" descr="이미지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478592" y="647239"/>
              <a:ext cx="2046041" cy="2760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5" name="이미지" descr="이미지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453192" y="3489345"/>
              <a:ext cx="2106133" cy="2978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6" name="이미지" descr="이미지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7030" y="6560653"/>
              <a:ext cx="2106133" cy="2978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7" name="이미지" descr="이미지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215316" y="6563850"/>
              <a:ext cx="2106133" cy="29788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8" name="이미지" descr="이미지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410109" y="6554349"/>
              <a:ext cx="2183007" cy="3087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0" name="그룹화"/>
          <p:cNvGrpSpPr/>
          <p:nvPr/>
        </p:nvGrpSpPr>
        <p:grpSpPr>
          <a:xfrm>
            <a:off x="7673829" y="2717658"/>
            <a:ext cx="6708243" cy="9569142"/>
            <a:chOff x="0" y="0"/>
            <a:chExt cx="6708242" cy="9569140"/>
          </a:xfrm>
        </p:grpSpPr>
        <p:grpSp>
          <p:nvGrpSpPr>
            <p:cNvPr id="348" name="그룹화"/>
            <p:cNvGrpSpPr/>
            <p:nvPr/>
          </p:nvGrpSpPr>
          <p:grpSpPr>
            <a:xfrm>
              <a:off x="1092557" y="0"/>
              <a:ext cx="5615686" cy="9569141"/>
              <a:chOff x="0" y="0"/>
              <a:chExt cx="5615685" cy="9569140"/>
            </a:xfrm>
          </p:grpSpPr>
          <p:pic>
            <p:nvPicPr>
              <p:cNvPr id="340" name="이미지" descr="이미지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30955" y="696178"/>
                <a:ext cx="1551549" cy="4303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1" name="이미지" descr="이미지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73266" y="5266883"/>
                <a:ext cx="2984930" cy="22386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2" name="이미지" descr="이미지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3146856" y="7239927"/>
                <a:ext cx="2329214" cy="2329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3" name="이미지" descr="이미지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3146856" y="5334660"/>
                <a:ext cx="2392617" cy="17907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4" name="이미지" descr="이미지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0" y="7661152"/>
                <a:ext cx="3063176" cy="17230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45" name="개발 과정"/>
              <p:cNvSpPr txBox="1"/>
              <p:nvPr/>
            </p:nvSpPr>
            <p:spPr>
              <a:xfrm>
                <a:off x="113672" y="-1"/>
                <a:ext cx="1585952" cy="60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100"/>
                </a:lvl1pPr>
              </a:lstStyle>
              <a:p>
                <a:pPr/>
                <a:r>
                  <a:t>개발 과정</a:t>
                </a:r>
              </a:p>
            </p:txBody>
          </p:sp>
          <p:pic>
            <p:nvPicPr>
              <p:cNvPr id="346" name="이미지" descr="이미지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1606072" y="691702"/>
                <a:ext cx="2000611" cy="44196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7" name="이미지" descr="이미지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3522841" y="692394"/>
                <a:ext cx="2092845" cy="44182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9" name="화살표"/>
            <p:cNvSpPr/>
            <p:nvPr/>
          </p:nvSpPr>
          <p:spPr>
            <a:xfrm>
              <a:off x="0" y="4837518"/>
              <a:ext cx="921681" cy="487970"/>
            </a:xfrm>
            <a:prstGeom prst="rightArrow">
              <a:avLst>
                <a:gd name="adj1" fmla="val 32000"/>
                <a:gd name="adj2" fmla="val 95522"/>
              </a:avLst>
            </a:prstGeom>
            <a:solidFill>
              <a:srgbClr val="4C5A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59" name="그룹화"/>
          <p:cNvGrpSpPr/>
          <p:nvPr/>
        </p:nvGrpSpPr>
        <p:grpSpPr>
          <a:xfrm>
            <a:off x="14552948" y="2717658"/>
            <a:ext cx="8755565" cy="8631822"/>
            <a:chOff x="0" y="0"/>
            <a:chExt cx="8755564" cy="8631821"/>
          </a:xfrm>
        </p:grpSpPr>
        <p:grpSp>
          <p:nvGrpSpPr>
            <p:cNvPr id="357" name="그룹화"/>
            <p:cNvGrpSpPr/>
            <p:nvPr/>
          </p:nvGrpSpPr>
          <p:grpSpPr>
            <a:xfrm>
              <a:off x="1092556" y="0"/>
              <a:ext cx="7663009" cy="8631822"/>
              <a:chOff x="0" y="0"/>
              <a:chExt cx="7663007" cy="8631821"/>
            </a:xfrm>
          </p:grpSpPr>
          <p:sp>
            <p:nvSpPr>
              <p:cNvPr id="351" name="개발 결과"/>
              <p:cNvSpPr txBox="1"/>
              <p:nvPr/>
            </p:nvSpPr>
            <p:spPr>
              <a:xfrm>
                <a:off x="-1" y="-1"/>
                <a:ext cx="1585952" cy="6074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100"/>
                </a:lvl1pPr>
              </a:lstStyle>
              <a:p>
                <a:pPr/>
                <a:r>
                  <a:t>개발 결과</a:t>
                </a:r>
              </a:p>
            </p:txBody>
          </p:sp>
          <p:pic>
            <p:nvPicPr>
              <p:cNvPr id="352" name="이미지" descr="이미지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5237772" y="3557413"/>
                <a:ext cx="2425236" cy="34643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3" name="이미지" descr="이미지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rcRect l="0" t="0" r="0" b="13298"/>
              <a:stretch>
                <a:fillRect/>
              </a:stretch>
            </p:blipFill>
            <p:spPr>
              <a:xfrm>
                <a:off x="12700" y="4219018"/>
                <a:ext cx="2501436" cy="44128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4" name="이미지" descr="이미지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2549836" y="3641290"/>
                <a:ext cx="2584480" cy="36935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5" name="이미지" descr="이미지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>
                <a:off x="0" y="723979"/>
                <a:ext cx="2425236" cy="34659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6" name="이미지" descr="이미지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2520102" y="718333"/>
                <a:ext cx="5018157" cy="28227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58" name="화살표"/>
            <p:cNvSpPr/>
            <p:nvPr/>
          </p:nvSpPr>
          <p:spPr>
            <a:xfrm>
              <a:off x="0" y="4837518"/>
              <a:ext cx="921681" cy="487970"/>
            </a:xfrm>
            <a:prstGeom prst="rightArrow">
              <a:avLst>
                <a:gd name="adj1" fmla="val 32000"/>
                <a:gd name="adj2" fmla="val 95522"/>
              </a:avLst>
            </a:prstGeom>
            <a:solidFill>
              <a:srgbClr val="4C5A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2"/>
      <p:bldP build="whole" bldLvl="1" animBg="1" rev="0" advAuto="0" spid="35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만끽 시즌 2 일정 (개발중심).png" descr="만끽 시즌 2 일정 (개발중심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938" y="582513"/>
            <a:ext cx="65151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Rectangle 2.png" descr="Rectangle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789013"/>
            <a:ext cx="24384000" cy="1189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일정표.png" descr="일정표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050" y="2227163"/>
            <a:ext cx="21805900" cy="1104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Rectangle 1.png" descr="Rectangle 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674883" y="-14387"/>
            <a:ext cx="698501" cy="1790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9" name="그룹화"/>
          <p:cNvGrpSpPr/>
          <p:nvPr/>
        </p:nvGrpSpPr>
        <p:grpSpPr>
          <a:xfrm>
            <a:off x="2356408" y="4674889"/>
            <a:ext cx="7991080" cy="2101652"/>
            <a:chOff x="0" y="0"/>
            <a:chExt cx="7991078" cy="2101651"/>
          </a:xfrm>
        </p:grpSpPr>
        <p:sp>
          <p:nvSpPr>
            <p:cNvPr id="367" name="1. 설계 검토, 일정 협의"/>
            <p:cNvSpPr/>
            <p:nvPr/>
          </p:nvSpPr>
          <p:spPr>
            <a:xfrm>
              <a:off x="0" y="0"/>
              <a:ext cx="4138127" cy="790534"/>
            </a:xfrm>
            <a:prstGeom prst="rect">
              <a:avLst/>
            </a:prstGeom>
            <a:solidFill>
              <a:srgbClr val="C25F2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1. 설계 검토, 일정 협의</a:t>
              </a:r>
            </a:p>
          </p:txBody>
        </p:sp>
        <p:sp>
          <p:nvSpPr>
            <p:cNvPr id="368" name="직사각형"/>
            <p:cNvSpPr/>
            <p:nvPr/>
          </p:nvSpPr>
          <p:spPr>
            <a:xfrm>
              <a:off x="25400" y="762000"/>
              <a:ext cx="7965679" cy="1339652"/>
            </a:xfrm>
            <a:prstGeom prst="rect">
              <a:avLst/>
            </a:prstGeom>
            <a:solidFill>
              <a:srgbClr val="FFC53D">
                <a:alpha val="30000"/>
              </a:srgbClr>
            </a:solidFill>
            <a:ln w="50800" cap="flat">
              <a:solidFill>
                <a:srgbClr val="C25F2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72" name="그룹화"/>
          <p:cNvGrpSpPr/>
          <p:nvPr/>
        </p:nvGrpSpPr>
        <p:grpSpPr>
          <a:xfrm>
            <a:off x="2339785" y="9502264"/>
            <a:ext cx="14028693" cy="2274106"/>
            <a:chOff x="0" y="0"/>
            <a:chExt cx="14028692" cy="2274104"/>
          </a:xfrm>
        </p:grpSpPr>
        <p:sp>
          <p:nvSpPr>
            <p:cNvPr id="370" name="2. 필드 서비스 오픈 및 앱 출시"/>
            <p:cNvSpPr/>
            <p:nvPr/>
          </p:nvSpPr>
          <p:spPr>
            <a:xfrm>
              <a:off x="0" y="0"/>
              <a:ext cx="4138127" cy="790534"/>
            </a:xfrm>
            <a:prstGeom prst="rect">
              <a:avLst/>
            </a:prstGeom>
            <a:solidFill>
              <a:srgbClr val="C25F2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2. 필드 서비스 오픈 및 앱 출시</a:t>
              </a:r>
            </a:p>
          </p:txBody>
        </p:sp>
        <p:sp>
          <p:nvSpPr>
            <p:cNvPr id="371" name="그룹화"/>
            <p:cNvSpPr/>
            <p:nvPr/>
          </p:nvSpPr>
          <p:spPr>
            <a:xfrm>
              <a:off x="21287" y="795151"/>
              <a:ext cx="14007406" cy="1478954"/>
            </a:xfrm>
            <a:prstGeom prst="rect">
              <a:avLst/>
            </a:prstGeom>
            <a:solidFill>
              <a:srgbClr val="FFC53D">
                <a:alpha val="30000"/>
              </a:srgbClr>
            </a:solidFill>
            <a:ln w="50800" cap="flat">
              <a:solidFill>
                <a:srgbClr val="C25F2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75" name="그룹화"/>
          <p:cNvGrpSpPr/>
          <p:nvPr/>
        </p:nvGrpSpPr>
        <p:grpSpPr>
          <a:xfrm>
            <a:off x="16306800" y="10915081"/>
            <a:ext cx="6751105" cy="2270800"/>
            <a:chOff x="0" y="0"/>
            <a:chExt cx="6751104" cy="2270799"/>
          </a:xfrm>
        </p:grpSpPr>
        <p:sp>
          <p:nvSpPr>
            <p:cNvPr id="373" name="3. 홍보 및 포트폴리오 강화"/>
            <p:cNvSpPr/>
            <p:nvPr/>
          </p:nvSpPr>
          <p:spPr>
            <a:xfrm>
              <a:off x="0" y="0"/>
              <a:ext cx="4138127" cy="790534"/>
            </a:xfrm>
            <a:prstGeom prst="rect">
              <a:avLst/>
            </a:prstGeom>
            <a:solidFill>
              <a:srgbClr val="C25F2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3. 홍보 및 포트폴리오 강화</a:t>
              </a:r>
            </a:p>
          </p:txBody>
        </p:sp>
        <p:sp>
          <p:nvSpPr>
            <p:cNvPr id="374" name="그룹화"/>
            <p:cNvSpPr/>
            <p:nvPr/>
          </p:nvSpPr>
          <p:spPr>
            <a:xfrm>
              <a:off x="19608" y="789661"/>
              <a:ext cx="6731497" cy="1481139"/>
            </a:xfrm>
            <a:prstGeom prst="rect">
              <a:avLst/>
            </a:prstGeom>
            <a:solidFill>
              <a:srgbClr val="FFC53D">
                <a:alpha val="30000"/>
              </a:srgbClr>
            </a:solidFill>
            <a:ln w="50800" cap="flat">
              <a:solidFill>
                <a:srgbClr val="C25F2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2"/>
      <p:bldP build="whole" bldLvl="1" animBg="1" rev="0" advAuto="0" spid="375" grpId="3"/>
      <p:bldP build="whole" bldLvl="1" animBg="1" rev="0" advAuto="0" spid="36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Rectangle 2.png" descr="Rectangle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01713"/>
            <a:ext cx="24384000" cy="1189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일정표.png" descr="일정표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9050" y="2227163"/>
            <a:ext cx="21805900" cy="1104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Group 107.png" descr="Group 1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1883" y="4841015"/>
            <a:ext cx="90297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Group 108-1.png" descr="Group 108-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16983" y="11090737"/>
            <a:ext cx="53467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Group 108.png" descr="Group 10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11883" y="9650313"/>
            <a:ext cx="14160501" cy="214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Rectangle 1.png" descr="Rectangle 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674883" y="-14387"/>
            <a:ext cx="69850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그룹화" descr="그룹화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708" y="3738463"/>
            <a:ext cx="24384001" cy="802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만끽 프로젝트 메리트.png" descr="만끽 프로젝트 메리트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2973" y="608607"/>
            <a:ext cx="4889501" cy="54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만끽포스터.png" descr="만끽포스터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99"/>
            <a:ext cx="24384001" cy="136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image 11.png" descr="image 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34826" y="1031941"/>
            <a:ext cx="10121901" cy="773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8967" y="3913915"/>
            <a:ext cx="16446501" cy="847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7" grpId="1"/>
      <p:bldP build="whole" bldLvl="1" animBg="1" rev="0" advAuto="0" spid="388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roup 110.png" descr="Group 1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7" y="2853589"/>
            <a:ext cx="24384001" cy="8008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Text.png" descr="Tex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93712" y="5157092"/>
            <a:ext cx="12701" cy="1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Rectangle 2.png" descr="Rectangle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8662" y="12700"/>
            <a:ext cx="17322801" cy="1369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Group 109.png" descr="Group 1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80512" y="3956050"/>
            <a:ext cx="13779501" cy="580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Q n A.png" descr="Q n 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8112" y="2553592"/>
            <a:ext cx="4254501" cy="163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Rectangle 1.png" descr="Rectangle 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62" y="10404937"/>
            <a:ext cx="1244601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Rectangle 3.png" descr="Rectangle 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08112" y="1296292"/>
            <a:ext cx="2679701" cy="13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Text.png" descr="Tex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93712" y="5157092"/>
            <a:ext cx="12701" cy="1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그룹화"/>
          <p:cNvGrpSpPr/>
          <p:nvPr/>
        </p:nvGrpSpPr>
        <p:grpSpPr>
          <a:xfrm>
            <a:off x="9656205" y="7369833"/>
            <a:ext cx="6875417" cy="2011186"/>
            <a:chOff x="0" y="0"/>
            <a:chExt cx="6875416" cy="2011185"/>
          </a:xfrm>
        </p:grpSpPr>
        <p:sp>
          <p:nvSpPr>
            <p:cNvPr id="400" name="모서리가 둥근 직사각형"/>
            <p:cNvSpPr/>
            <p:nvPr/>
          </p:nvSpPr>
          <p:spPr>
            <a:xfrm>
              <a:off x="0" y="0"/>
              <a:ext cx="6875417" cy="2011186"/>
            </a:xfrm>
            <a:prstGeom prst="roundRect">
              <a:avLst>
                <a:gd name="adj" fmla="val 676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1" name="TextBox 15"/>
            <p:cNvSpPr/>
            <p:nvPr/>
          </p:nvSpPr>
          <p:spPr>
            <a:xfrm>
              <a:off x="312828" y="245043"/>
              <a:ext cx="30696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4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보이스피싱 노!</a:t>
              </a:r>
            </a:p>
          </p:txBody>
        </p:sp>
        <p:sp>
          <p:nvSpPr>
            <p:cNvPr id="402" name="TextBox 15"/>
            <p:cNvSpPr txBox="1"/>
            <p:nvPr/>
          </p:nvSpPr>
          <p:spPr>
            <a:xfrm>
              <a:off x="308629" y="1073517"/>
              <a:ext cx="6117894" cy="434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noAutofit/>
            </a:bodyPr>
            <a:lstStyle>
              <a:lvl1pPr algn="l" defTabSz="457200">
                <a:defRPr sz="1400">
                  <a:solidFill>
                    <a:srgbClr val="000000"/>
                  </a:solidFill>
                  <a:latin typeface="Pretendard-Light"/>
                  <a:ea typeface="Pretendard-Light"/>
                  <a:cs typeface="Pretendard-Light"/>
                  <a:sym typeface="Pretendard-Light"/>
                </a:defRPr>
              </a:lvl1pPr>
            </a:lstStyle>
            <a:p>
              <a:pPr/>
              <a:r>
                <a:t>고령의 부모님을 위한 통화내용을 분석하여 보이스피싱 패턴 경고 앱</a:t>
              </a:r>
            </a:p>
          </p:txBody>
        </p:sp>
        <p:sp>
          <p:nvSpPr>
            <p:cNvPr id="403" name="TextBox 15"/>
            <p:cNvSpPr/>
            <p:nvPr/>
          </p:nvSpPr>
          <p:spPr>
            <a:xfrm>
              <a:off x="4698861" y="111715"/>
              <a:ext cx="19206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r" defTabSz="685800">
                <a:defRPr b="1" sz="1900">
                  <a:solidFill>
                    <a:srgbClr val="717171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STT, LLM</a:t>
              </a:r>
            </a:p>
          </p:txBody>
        </p:sp>
      </p:grpSp>
      <p:grpSp>
        <p:nvGrpSpPr>
          <p:cNvPr id="409" name="그룹화"/>
          <p:cNvGrpSpPr/>
          <p:nvPr/>
        </p:nvGrpSpPr>
        <p:grpSpPr>
          <a:xfrm>
            <a:off x="9656205" y="4988466"/>
            <a:ext cx="6875417" cy="2011187"/>
            <a:chOff x="0" y="0"/>
            <a:chExt cx="6875416" cy="2011185"/>
          </a:xfrm>
        </p:grpSpPr>
        <p:sp>
          <p:nvSpPr>
            <p:cNvPr id="405" name="모서리가 둥근 직사각형"/>
            <p:cNvSpPr/>
            <p:nvPr/>
          </p:nvSpPr>
          <p:spPr>
            <a:xfrm>
              <a:off x="0" y="0"/>
              <a:ext cx="6875417" cy="2011186"/>
            </a:xfrm>
            <a:prstGeom prst="roundRect">
              <a:avLst>
                <a:gd name="adj" fmla="val 676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06" name="TextBox 15"/>
            <p:cNvSpPr txBox="1"/>
            <p:nvPr/>
          </p:nvSpPr>
          <p:spPr>
            <a:xfrm>
              <a:off x="312828" y="409336"/>
              <a:ext cx="3069610" cy="619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4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안심 경호원</a:t>
              </a:r>
            </a:p>
          </p:txBody>
        </p:sp>
        <p:sp>
          <p:nvSpPr>
            <p:cNvPr id="407" name="TextBox 15"/>
            <p:cNvSpPr txBox="1"/>
            <p:nvPr/>
          </p:nvSpPr>
          <p:spPr>
            <a:xfrm>
              <a:off x="294578" y="1108985"/>
              <a:ext cx="6117895" cy="6330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noAutofit/>
            </a:bodyPr>
            <a:lstStyle/>
            <a:p>
              <a:pPr algn="l" defTabSz="457200">
                <a:defRPr sz="1400">
                  <a:solidFill>
                    <a:srgbClr val="000000"/>
                  </a:solidFill>
                  <a:latin typeface="Pretendard-Light"/>
                  <a:ea typeface="Pretendard-Light"/>
                  <a:cs typeface="Pretendard-Light"/>
                  <a:sym typeface="Pretendard-Light"/>
                </a:defRPr>
              </a:pPr>
              <a:r>
                <a:t>편의점이나 버스의 동영상을 실시간으로 분석하여 공격적인 고객의 패턴을 판단해서 큰 경보음과 자동신고 서비스</a:t>
              </a:r>
            </a:p>
            <a:p>
              <a:pPr algn="l" defTabSz="457200">
                <a:defRPr sz="1400">
                  <a:solidFill>
                    <a:srgbClr val="000000"/>
                  </a:solidFill>
                  <a:latin typeface="Pretendard-Light"/>
                  <a:ea typeface="Pretendard-Light"/>
                  <a:cs typeface="Pretendard-Light"/>
                  <a:sym typeface="Pretendard-Light"/>
                </a:defRPr>
              </a:pPr>
              <a:r>
                <a:t>YOLO, 일반적 머신러닝</a:t>
              </a:r>
            </a:p>
          </p:txBody>
        </p:sp>
        <p:sp>
          <p:nvSpPr>
            <p:cNvPr id="408" name="TextBox 15"/>
            <p:cNvSpPr txBox="1"/>
            <p:nvPr/>
          </p:nvSpPr>
          <p:spPr>
            <a:xfrm>
              <a:off x="4853364" y="84845"/>
              <a:ext cx="1763624" cy="377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r" defTabSz="685800">
                <a:defRPr b="1" sz="1900">
                  <a:solidFill>
                    <a:srgbClr val="717171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YOLO, 머신러닝</a:t>
              </a:r>
            </a:p>
          </p:txBody>
        </p:sp>
      </p:grpSp>
      <p:grpSp>
        <p:nvGrpSpPr>
          <p:cNvPr id="414" name="그룹화"/>
          <p:cNvGrpSpPr/>
          <p:nvPr/>
        </p:nvGrpSpPr>
        <p:grpSpPr>
          <a:xfrm>
            <a:off x="9650217" y="9751199"/>
            <a:ext cx="6875417" cy="2011187"/>
            <a:chOff x="0" y="0"/>
            <a:chExt cx="6875416" cy="2011185"/>
          </a:xfrm>
        </p:grpSpPr>
        <p:sp>
          <p:nvSpPr>
            <p:cNvPr id="410" name="모서리가 둥근 직사각형"/>
            <p:cNvSpPr/>
            <p:nvPr/>
          </p:nvSpPr>
          <p:spPr>
            <a:xfrm>
              <a:off x="0" y="0"/>
              <a:ext cx="6875417" cy="2011186"/>
            </a:xfrm>
            <a:prstGeom prst="roundRect">
              <a:avLst>
                <a:gd name="adj" fmla="val 676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11" name="TextBox 15"/>
            <p:cNvSpPr/>
            <p:nvPr/>
          </p:nvSpPr>
          <p:spPr>
            <a:xfrm>
              <a:off x="312827" y="245043"/>
              <a:ext cx="30696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4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맞춤과외</a:t>
              </a:r>
            </a:p>
          </p:txBody>
        </p:sp>
        <p:sp>
          <p:nvSpPr>
            <p:cNvPr id="412" name="TextBox 15"/>
            <p:cNvSpPr/>
            <p:nvPr/>
          </p:nvSpPr>
          <p:spPr>
            <a:xfrm>
              <a:off x="308629" y="1073517"/>
              <a:ext cx="611789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457200">
                <a:defRPr sz="1400">
                  <a:solidFill>
                    <a:srgbClr val="000000"/>
                  </a:solidFill>
                  <a:latin typeface="Pretendard-Light"/>
                  <a:ea typeface="Pretendard-Light"/>
                  <a:cs typeface="Pretendard-Light"/>
                  <a:sym typeface="Pretendard-Light"/>
                </a:defRPr>
              </a:lvl1pPr>
            </a:lstStyle>
            <a:p>
              <a:pPr/>
              <a:r>
                <a:t>여러 시험문제를 엑셀로 업로드하면, 다양한 유형의 시험문제를 출제하고, AI가 틀린 문제와 유사한 다른 문제를 제공하여 취약한 분야를 향상시키는 공부 플랫폼</a:t>
              </a:r>
            </a:p>
          </p:txBody>
        </p:sp>
        <p:sp>
          <p:nvSpPr>
            <p:cNvPr id="413" name="TextBox 15"/>
            <p:cNvSpPr/>
            <p:nvPr/>
          </p:nvSpPr>
          <p:spPr>
            <a:xfrm>
              <a:off x="4694410" y="186820"/>
              <a:ext cx="19206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r" defTabSz="685800">
                <a:defRPr b="1" sz="1900">
                  <a:solidFill>
                    <a:srgbClr val="717171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LLM</a:t>
              </a:r>
            </a:p>
          </p:txBody>
        </p:sp>
      </p:grpSp>
      <p:grpSp>
        <p:nvGrpSpPr>
          <p:cNvPr id="419" name="그룹화"/>
          <p:cNvGrpSpPr/>
          <p:nvPr/>
        </p:nvGrpSpPr>
        <p:grpSpPr>
          <a:xfrm>
            <a:off x="9656205" y="2607100"/>
            <a:ext cx="6875417" cy="2011187"/>
            <a:chOff x="0" y="0"/>
            <a:chExt cx="6875416" cy="2011185"/>
          </a:xfrm>
        </p:grpSpPr>
        <p:sp>
          <p:nvSpPr>
            <p:cNvPr id="415" name="모서리가 둥근 직사각형"/>
            <p:cNvSpPr/>
            <p:nvPr/>
          </p:nvSpPr>
          <p:spPr>
            <a:xfrm>
              <a:off x="0" y="0"/>
              <a:ext cx="6875417" cy="2011186"/>
            </a:xfrm>
            <a:prstGeom prst="roundRect">
              <a:avLst>
                <a:gd name="adj" fmla="val 676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16" name="TextBox 15"/>
            <p:cNvSpPr/>
            <p:nvPr/>
          </p:nvSpPr>
          <p:spPr>
            <a:xfrm>
              <a:off x="312828" y="409336"/>
              <a:ext cx="30696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4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포토전문가</a:t>
              </a:r>
            </a:p>
          </p:txBody>
        </p:sp>
        <p:sp>
          <p:nvSpPr>
            <p:cNvPr id="417" name="TextBox 15"/>
            <p:cNvSpPr txBox="1"/>
            <p:nvPr/>
          </p:nvSpPr>
          <p:spPr>
            <a:xfrm>
              <a:off x="308629" y="1108985"/>
              <a:ext cx="6117894" cy="622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noAutofit/>
            </a:bodyPr>
            <a:lstStyle>
              <a:lvl1pPr algn="l" defTabSz="457200">
                <a:defRPr sz="1400">
                  <a:solidFill>
                    <a:srgbClr val="000000"/>
                  </a:solidFill>
                  <a:latin typeface="Pretendard-Light"/>
                  <a:ea typeface="Pretendard-Light"/>
                  <a:cs typeface="Pretendard-Light"/>
                  <a:sym typeface="Pretendard-Light"/>
                </a:defRPr>
              </a:lvl1pPr>
            </a:lstStyle>
            <a:p>
              <a:pPr/>
              <a:r>
                <a:t>카메라를 찍을때 주변의 상황과 인물수, 거리대상 패턴을 인식해 좋은 사진을 찍을 수 있는 유명한 사진구도 / 배율 / 밝기를 실시간으로 가이드해주는 앱</a:t>
              </a:r>
            </a:p>
          </p:txBody>
        </p:sp>
        <p:sp>
          <p:nvSpPr>
            <p:cNvPr id="418" name="TextBox 15"/>
            <p:cNvSpPr/>
            <p:nvPr/>
          </p:nvSpPr>
          <p:spPr>
            <a:xfrm>
              <a:off x="4732504" y="103389"/>
              <a:ext cx="19206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r" defTabSz="685800">
                <a:defRPr b="1" sz="1900">
                  <a:solidFill>
                    <a:srgbClr val="717171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CNN</a:t>
              </a:r>
            </a:p>
          </p:txBody>
        </p:sp>
      </p:grpSp>
      <p:sp>
        <p:nvSpPr>
          <p:cNvPr id="420" name="원"/>
          <p:cNvSpPr/>
          <p:nvPr/>
        </p:nvSpPr>
        <p:spPr>
          <a:xfrm>
            <a:off x="-10159096" y="-2657420"/>
            <a:ext cx="19030847" cy="1903084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1" name="TextBox 15"/>
          <p:cNvSpPr txBox="1"/>
          <p:nvPr/>
        </p:nvSpPr>
        <p:spPr>
          <a:xfrm>
            <a:off x="14271973" y="656830"/>
            <a:ext cx="1920696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만끽프로젝트 소개</a:t>
            </a:r>
          </a:p>
        </p:txBody>
      </p:sp>
      <p:sp>
        <p:nvSpPr>
          <p:cNvPr id="422" name="TextBox 15"/>
          <p:cNvSpPr txBox="1"/>
          <p:nvPr/>
        </p:nvSpPr>
        <p:spPr>
          <a:xfrm>
            <a:off x="11049962" y="647935"/>
            <a:ext cx="3065573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OT 소개</a:t>
            </a:r>
          </a:p>
        </p:txBody>
      </p:sp>
      <p:sp>
        <p:nvSpPr>
          <p:cNvPr id="423" name="TextBox 15"/>
          <p:cNvSpPr txBox="1"/>
          <p:nvPr/>
        </p:nvSpPr>
        <p:spPr>
          <a:xfrm>
            <a:off x="20676407" y="631430"/>
            <a:ext cx="2776523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 시즌2 진행방식 공유</a:t>
            </a:r>
          </a:p>
        </p:txBody>
      </p:sp>
      <p:sp>
        <p:nvSpPr>
          <p:cNvPr id="424" name="TextBox 15"/>
          <p:cNvSpPr txBox="1"/>
          <p:nvPr/>
        </p:nvSpPr>
        <p:spPr>
          <a:xfrm>
            <a:off x="16820024" y="647935"/>
            <a:ext cx="3241858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b="1"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“AI 마이라이프” 프로젝트 소개</a:t>
            </a:r>
          </a:p>
        </p:txBody>
      </p:sp>
      <p:sp>
        <p:nvSpPr>
          <p:cNvPr id="425" name="직사각형"/>
          <p:cNvSpPr/>
          <p:nvPr/>
        </p:nvSpPr>
        <p:spPr>
          <a:xfrm>
            <a:off x="16908727" y="1089904"/>
            <a:ext cx="3062265" cy="706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6" name="TextBox 15"/>
          <p:cNvSpPr txBox="1"/>
          <p:nvPr/>
        </p:nvSpPr>
        <p:spPr>
          <a:xfrm>
            <a:off x="807791" y="5836313"/>
            <a:ext cx="5256180" cy="969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lnSpc>
                <a:spcPct val="90000"/>
              </a:lnSpc>
              <a:defRPr b="1" sz="56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“AI 마이라이프”</a:t>
            </a:r>
          </a:p>
        </p:txBody>
      </p:sp>
      <p:sp>
        <p:nvSpPr>
          <p:cNvPr id="427" name="TextBox 15"/>
          <p:cNvSpPr txBox="1"/>
          <p:nvPr/>
        </p:nvSpPr>
        <p:spPr>
          <a:xfrm>
            <a:off x="800387" y="6922103"/>
            <a:ext cx="7944486" cy="525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sz="28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AI를 우리의 일상에 실제로 적용하기 위한 프로젝트</a:t>
            </a:r>
          </a:p>
        </p:txBody>
      </p:sp>
      <p:pic>
        <p:nvPicPr>
          <p:cNvPr id="42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972" y="840657"/>
            <a:ext cx="3495037" cy="7105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3" name="그룹화"/>
          <p:cNvGrpSpPr/>
          <p:nvPr/>
        </p:nvGrpSpPr>
        <p:grpSpPr>
          <a:xfrm>
            <a:off x="16837783" y="4988466"/>
            <a:ext cx="6875417" cy="2011187"/>
            <a:chOff x="0" y="0"/>
            <a:chExt cx="6875416" cy="2011185"/>
          </a:xfrm>
        </p:grpSpPr>
        <p:sp>
          <p:nvSpPr>
            <p:cNvPr id="429" name="모서리가 둥근 직사각형"/>
            <p:cNvSpPr/>
            <p:nvPr/>
          </p:nvSpPr>
          <p:spPr>
            <a:xfrm>
              <a:off x="0" y="0"/>
              <a:ext cx="6875417" cy="2011186"/>
            </a:xfrm>
            <a:prstGeom prst="roundRect">
              <a:avLst>
                <a:gd name="adj" fmla="val 676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0" name="TextBox 15"/>
            <p:cNvSpPr txBox="1"/>
            <p:nvPr/>
          </p:nvSpPr>
          <p:spPr>
            <a:xfrm>
              <a:off x="312827" y="409336"/>
              <a:ext cx="3069610" cy="619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4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아이 지키미</a:t>
              </a:r>
            </a:p>
          </p:txBody>
        </p:sp>
        <p:sp>
          <p:nvSpPr>
            <p:cNvPr id="431" name="TextBox 15"/>
            <p:cNvSpPr txBox="1"/>
            <p:nvPr/>
          </p:nvSpPr>
          <p:spPr>
            <a:xfrm>
              <a:off x="294578" y="1108985"/>
              <a:ext cx="6117895" cy="622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noAutofit/>
            </a:bodyPr>
            <a:lstStyle>
              <a:lvl1pPr algn="l" defTabSz="457200">
                <a:defRPr sz="1400">
                  <a:solidFill>
                    <a:srgbClr val="000000"/>
                  </a:solidFill>
                  <a:latin typeface="Pretendard-Light"/>
                  <a:ea typeface="Pretendard-Light"/>
                  <a:cs typeface="Pretendard-Light"/>
                  <a:sym typeface="Pretendard-Light"/>
                </a:defRPr>
              </a:lvl1pPr>
            </a:lstStyle>
            <a:p>
              <a:pPr/>
              <a:r>
                <a:t>영상분석으로 돌봄공간에서 1) 보모의 일정시간이상의 자리비움과 2) 보모의 공격적인 행동과 3) 아기가 울때 보모의 돌봄지연시간 지속패턴을 분석 4) 부모에게 실시간 알림을 전달하는 앱</a:t>
              </a:r>
            </a:p>
          </p:txBody>
        </p:sp>
        <p:sp>
          <p:nvSpPr>
            <p:cNvPr id="432" name="TextBox 15"/>
            <p:cNvSpPr txBox="1"/>
            <p:nvPr/>
          </p:nvSpPr>
          <p:spPr>
            <a:xfrm>
              <a:off x="3879961" y="173203"/>
              <a:ext cx="2776523" cy="377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r" defTabSz="685800">
                <a:defRPr b="1" sz="1900">
                  <a:solidFill>
                    <a:srgbClr val="717171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YOLO, 머신러닝, Librosa</a:t>
              </a:r>
            </a:p>
          </p:txBody>
        </p:sp>
      </p:grpSp>
      <p:grpSp>
        <p:nvGrpSpPr>
          <p:cNvPr id="438" name="그룹화"/>
          <p:cNvGrpSpPr/>
          <p:nvPr/>
        </p:nvGrpSpPr>
        <p:grpSpPr>
          <a:xfrm>
            <a:off x="16837783" y="2607100"/>
            <a:ext cx="6875417" cy="2011187"/>
            <a:chOff x="0" y="0"/>
            <a:chExt cx="6875416" cy="2011185"/>
          </a:xfrm>
        </p:grpSpPr>
        <p:sp>
          <p:nvSpPr>
            <p:cNvPr id="434" name="모서리가 둥근 직사각형"/>
            <p:cNvSpPr/>
            <p:nvPr/>
          </p:nvSpPr>
          <p:spPr>
            <a:xfrm>
              <a:off x="0" y="0"/>
              <a:ext cx="6875417" cy="2011186"/>
            </a:xfrm>
            <a:prstGeom prst="roundRect">
              <a:avLst>
                <a:gd name="adj" fmla="val 676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5" name="TextBox 15"/>
            <p:cNvSpPr txBox="1"/>
            <p:nvPr/>
          </p:nvSpPr>
          <p:spPr>
            <a:xfrm>
              <a:off x="312828" y="409336"/>
              <a:ext cx="3069610" cy="619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4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맘껏 찍사</a:t>
              </a:r>
            </a:p>
          </p:txBody>
        </p:sp>
        <p:sp>
          <p:nvSpPr>
            <p:cNvPr id="436" name="TextBox 15"/>
            <p:cNvSpPr txBox="1"/>
            <p:nvPr/>
          </p:nvSpPr>
          <p:spPr>
            <a:xfrm>
              <a:off x="294578" y="1108985"/>
              <a:ext cx="6117895" cy="622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noAutofit/>
            </a:bodyPr>
            <a:lstStyle>
              <a:lvl1pPr algn="l" defTabSz="457200">
                <a:defRPr sz="1400">
                  <a:solidFill>
                    <a:srgbClr val="000000"/>
                  </a:solidFill>
                  <a:latin typeface="Pretendard-Light"/>
                  <a:ea typeface="Pretendard-Light"/>
                  <a:cs typeface="Pretendard-Light"/>
                  <a:sym typeface="Pretendard-Light"/>
                </a:defRPr>
              </a:lvl1pPr>
            </a:lstStyle>
            <a:p>
              <a:pPr/>
              <a:r>
                <a:t>단체행사에서 개인 및 단체사진들에서 업로드하면, 얼굴을 인식하고 개인별 자신이 포함된 사진들을 분석해서 분류하여 게시 및 전달공유하는 앱</a:t>
              </a:r>
            </a:p>
          </p:txBody>
        </p:sp>
        <p:sp>
          <p:nvSpPr>
            <p:cNvPr id="437" name="TextBox 15"/>
            <p:cNvSpPr txBox="1"/>
            <p:nvPr/>
          </p:nvSpPr>
          <p:spPr>
            <a:xfrm>
              <a:off x="5035415" y="171403"/>
              <a:ext cx="1599802" cy="377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r" defTabSz="685800">
                <a:defRPr b="1" sz="1900">
                  <a:solidFill>
                    <a:srgbClr val="717171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얼굴인식 + 추천</a:t>
              </a:r>
            </a:p>
          </p:txBody>
        </p:sp>
      </p:grpSp>
      <p:grpSp>
        <p:nvGrpSpPr>
          <p:cNvPr id="443" name="그룹화"/>
          <p:cNvGrpSpPr/>
          <p:nvPr/>
        </p:nvGrpSpPr>
        <p:grpSpPr>
          <a:xfrm>
            <a:off x="16837783" y="9751199"/>
            <a:ext cx="6875417" cy="2011187"/>
            <a:chOff x="0" y="0"/>
            <a:chExt cx="6875416" cy="2011185"/>
          </a:xfrm>
        </p:grpSpPr>
        <p:sp>
          <p:nvSpPr>
            <p:cNvPr id="439" name="모서리가 둥근 직사각형"/>
            <p:cNvSpPr/>
            <p:nvPr/>
          </p:nvSpPr>
          <p:spPr>
            <a:xfrm>
              <a:off x="0" y="0"/>
              <a:ext cx="6875417" cy="2011186"/>
            </a:xfrm>
            <a:prstGeom prst="roundRect">
              <a:avLst>
                <a:gd name="adj" fmla="val 676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40" name="TextBox 15"/>
            <p:cNvSpPr/>
            <p:nvPr/>
          </p:nvSpPr>
          <p:spPr>
            <a:xfrm>
              <a:off x="312827" y="245043"/>
              <a:ext cx="30696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4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천재인가봐</a:t>
              </a:r>
            </a:p>
          </p:txBody>
        </p:sp>
        <p:sp>
          <p:nvSpPr>
            <p:cNvPr id="441" name="TextBox 15"/>
            <p:cNvSpPr/>
            <p:nvPr/>
          </p:nvSpPr>
          <p:spPr>
            <a:xfrm>
              <a:off x="308629" y="1073517"/>
              <a:ext cx="611789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457200">
                <a:defRPr sz="1400">
                  <a:solidFill>
                    <a:srgbClr val="000000"/>
                  </a:solidFill>
                  <a:latin typeface="Pretendard-Light"/>
                  <a:ea typeface="Pretendard-Light"/>
                  <a:cs typeface="Pretendard-Light"/>
                  <a:sym typeface="Pretendard-Light"/>
                </a:defRPr>
              </a:lvl1pPr>
            </a:lstStyle>
            <a:p>
              <a:pPr/>
              <a:r>
                <a:t>아이에게 동화로 시작하여 1) 아이에게 질문하고 2) 아이로부터 답변을 받고 3) 답변으로 만들어진 이야기를 설명해주고, 다시 1),2),3)를 반복하여 새로운 이야기를 만들어 내어 각과정을 동화로 만들고 아이에게 저작권을 부여해주는 서비스</a:t>
              </a:r>
            </a:p>
          </p:txBody>
        </p:sp>
        <p:sp>
          <p:nvSpPr>
            <p:cNvPr id="442" name="TextBox 15"/>
            <p:cNvSpPr/>
            <p:nvPr/>
          </p:nvSpPr>
          <p:spPr>
            <a:xfrm>
              <a:off x="4742428" y="103389"/>
              <a:ext cx="19206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r" defTabSz="685800">
                <a:defRPr b="1" sz="1900">
                  <a:solidFill>
                    <a:srgbClr val="717171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LLM</a:t>
              </a:r>
            </a:p>
          </p:txBody>
        </p:sp>
      </p:grpSp>
      <p:grpSp>
        <p:nvGrpSpPr>
          <p:cNvPr id="448" name="그룹화"/>
          <p:cNvGrpSpPr/>
          <p:nvPr/>
        </p:nvGrpSpPr>
        <p:grpSpPr>
          <a:xfrm>
            <a:off x="16837783" y="7369833"/>
            <a:ext cx="6875417" cy="2011186"/>
            <a:chOff x="0" y="0"/>
            <a:chExt cx="6875416" cy="2011185"/>
          </a:xfrm>
        </p:grpSpPr>
        <p:sp>
          <p:nvSpPr>
            <p:cNvPr id="444" name="모서리가 둥근 직사각형"/>
            <p:cNvSpPr/>
            <p:nvPr/>
          </p:nvSpPr>
          <p:spPr>
            <a:xfrm>
              <a:off x="0" y="0"/>
              <a:ext cx="6875417" cy="2011186"/>
            </a:xfrm>
            <a:prstGeom prst="roundRect">
              <a:avLst>
                <a:gd name="adj" fmla="val 676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45" name="TextBox 15"/>
            <p:cNvSpPr/>
            <p:nvPr/>
          </p:nvSpPr>
          <p:spPr>
            <a:xfrm>
              <a:off x="312827" y="245043"/>
              <a:ext cx="30696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4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비매너아웃</a:t>
              </a:r>
            </a:p>
          </p:txBody>
        </p:sp>
        <p:sp>
          <p:nvSpPr>
            <p:cNvPr id="446" name="TextBox 15"/>
            <p:cNvSpPr/>
            <p:nvPr/>
          </p:nvSpPr>
          <p:spPr>
            <a:xfrm>
              <a:off x="308629" y="1073517"/>
              <a:ext cx="625815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457200">
                <a:defRPr sz="1400">
                  <a:solidFill>
                    <a:srgbClr val="000000"/>
                  </a:solidFill>
                  <a:latin typeface="Pretendard-Light"/>
                  <a:ea typeface="Pretendard-Light"/>
                  <a:cs typeface="Pretendard-Light"/>
                  <a:sym typeface="Pretendard-Light"/>
                </a:defRPr>
              </a:lvl1pPr>
            </a:lstStyle>
            <a:p>
              <a:pPr/>
              <a:r>
                <a:t>욕설 감지뿐 아니로, 비아냥과 인신공격 등의 비매너 댓글의 분석 및 경고문구 생성서비스</a:t>
              </a:r>
            </a:p>
          </p:txBody>
        </p:sp>
        <p:sp>
          <p:nvSpPr>
            <p:cNvPr id="447" name="TextBox 15"/>
            <p:cNvSpPr/>
            <p:nvPr/>
          </p:nvSpPr>
          <p:spPr>
            <a:xfrm>
              <a:off x="4719445" y="126298"/>
              <a:ext cx="19206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r" defTabSz="685800">
                <a:defRPr b="1" sz="1900">
                  <a:solidFill>
                    <a:srgbClr val="717171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LLM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3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3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3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3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3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9" grpId="3"/>
      <p:bldP build="whole" bldLvl="1" animBg="1" rev="0" advAuto="0" spid="404" grpId="5"/>
      <p:bldP build="whole" bldLvl="1" animBg="1" rev="0" advAuto="0" spid="414" grpId="7"/>
      <p:bldP build="whole" bldLvl="1" animBg="1" rev="0" advAuto="0" spid="419" grpId="1"/>
      <p:bldP build="whole" bldLvl="1" animBg="1" rev="0" advAuto="0" spid="433" grpId="4"/>
      <p:bldP build="whole" bldLvl="1" animBg="1" rev="0" advAuto="0" spid="438" grpId="2"/>
      <p:bldP build="whole" bldLvl="1" animBg="1" rev="0" advAuto="0" spid="448" grpId="6"/>
      <p:bldP build="whole" bldLvl="1" animBg="1" rev="0" advAuto="0" spid="443" grpId="8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원"/>
          <p:cNvSpPr/>
          <p:nvPr/>
        </p:nvSpPr>
        <p:spPr>
          <a:xfrm>
            <a:off x="-8481757" y="-2657420"/>
            <a:ext cx="19030847" cy="1903084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" name="TextBox 15"/>
          <p:cNvSpPr txBox="1"/>
          <p:nvPr/>
        </p:nvSpPr>
        <p:spPr>
          <a:xfrm>
            <a:off x="14271973" y="656830"/>
            <a:ext cx="1920696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만끽프로젝트 소개</a:t>
            </a:r>
          </a:p>
        </p:txBody>
      </p:sp>
      <p:sp>
        <p:nvSpPr>
          <p:cNvPr id="170" name="TextBox 15"/>
          <p:cNvSpPr txBox="1"/>
          <p:nvPr/>
        </p:nvSpPr>
        <p:spPr>
          <a:xfrm>
            <a:off x="16995068" y="647935"/>
            <a:ext cx="3065573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“AI 마이라이프” 프로젝트 소개</a:t>
            </a:r>
          </a:p>
        </p:txBody>
      </p:sp>
      <p:sp>
        <p:nvSpPr>
          <p:cNvPr id="171" name="TextBox 15"/>
          <p:cNvSpPr txBox="1"/>
          <p:nvPr/>
        </p:nvSpPr>
        <p:spPr>
          <a:xfrm>
            <a:off x="20701807" y="656830"/>
            <a:ext cx="2776523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 시즌2 진행방식 공유</a:t>
            </a:r>
          </a:p>
        </p:txBody>
      </p:sp>
      <p:sp>
        <p:nvSpPr>
          <p:cNvPr id="172" name="TextBox 15"/>
          <p:cNvSpPr txBox="1"/>
          <p:nvPr/>
        </p:nvSpPr>
        <p:spPr>
          <a:xfrm>
            <a:off x="12037430" y="647935"/>
            <a:ext cx="1432144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b="1"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OT순서</a:t>
            </a:r>
          </a:p>
        </p:txBody>
      </p:sp>
      <p:sp>
        <p:nvSpPr>
          <p:cNvPr id="173" name="직사각형"/>
          <p:cNvSpPr/>
          <p:nvPr/>
        </p:nvSpPr>
        <p:spPr>
          <a:xfrm>
            <a:off x="12082174" y="1089904"/>
            <a:ext cx="1340467" cy="706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" name="TextBox 15"/>
          <p:cNvSpPr txBox="1"/>
          <p:nvPr/>
        </p:nvSpPr>
        <p:spPr>
          <a:xfrm>
            <a:off x="1456438" y="5836313"/>
            <a:ext cx="4745997" cy="969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lnSpc>
                <a:spcPct val="90000"/>
              </a:lnSpc>
              <a:defRPr b="1" sz="56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OT 순서</a:t>
            </a:r>
          </a:p>
        </p:txBody>
      </p:sp>
      <p:sp>
        <p:nvSpPr>
          <p:cNvPr id="175" name="TextBox 15"/>
          <p:cNvSpPr txBox="1"/>
          <p:nvPr/>
        </p:nvSpPr>
        <p:spPr>
          <a:xfrm>
            <a:off x="1449035" y="6922103"/>
            <a:ext cx="7944485" cy="98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/>
          <a:p>
            <a:pPr algn="l" defTabSz="685800">
              <a:defRPr sz="28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만끽 참가 크루분들과 함께 사회에 선한 </a:t>
            </a:r>
          </a:p>
          <a:p>
            <a:pPr algn="l" defTabSz="685800">
              <a:defRPr sz="28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SW영향력을 나누기 위한 첫 발걸음 입니다.</a:t>
            </a:r>
          </a:p>
        </p:txBody>
      </p:sp>
      <p:sp>
        <p:nvSpPr>
          <p:cNvPr id="176" name="원"/>
          <p:cNvSpPr/>
          <p:nvPr/>
        </p:nvSpPr>
        <p:spPr>
          <a:xfrm>
            <a:off x="11076309" y="2815563"/>
            <a:ext cx="1627947" cy="162794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TextBox 15"/>
          <p:cNvSpPr txBox="1"/>
          <p:nvPr/>
        </p:nvSpPr>
        <p:spPr>
          <a:xfrm>
            <a:off x="13057119" y="2911684"/>
            <a:ext cx="7112474" cy="55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b="1" sz="3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만끽프로젝트 소개 </a:t>
            </a:r>
          </a:p>
        </p:txBody>
      </p:sp>
      <p:sp>
        <p:nvSpPr>
          <p:cNvPr id="178" name="TextBox 15"/>
          <p:cNvSpPr txBox="1"/>
          <p:nvPr/>
        </p:nvSpPr>
        <p:spPr>
          <a:xfrm>
            <a:off x="13079243" y="3578935"/>
            <a:ext cx="8081770" cy="1237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/>
          <a:p>
            <a:pPr algn="l" defTabSz="685800">
              <a:defRPr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만끽 프로젝트 소개와 현재 포트폴리오 프로젝트의 트랜드 분석,</a:t>
            </a:r>
          </a:p>
          <a:p>
            <a:pPr algn="l" defTabSz="685800">
              <a:defRPr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발생하는 이슈들, 이슈를 해결해 나갈 방법, 일정공유와 만끽을</a:t>
            </a:r>
          </a:p>
          <a:p>
            <a:pPr algn="l" defTabSz="685800">
              <a:defRPr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통해 얻어갈 수 있는 메리트를 소개합니다.</a:t>
            </a:r>
          </a:p>
        </p:txBody>
      </p:sp>
      <p:sp>
        <p:nvSpPr>
          <p:cNvPr id="179" name="원"/>
          <p:cNvSpPr/>
          <p:nvPr/>
        </p:nvSpPr>
        <p:spPr>
          <a:xfrm>
            <a:off x="12903906" y="6379045"/>
            <a:ext cx="1627947" cy="162794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0" name="TextBox 15"/>
          <p:cNvSpPr txBox="1"/>
          <p:nvPr/>
        </p:nvSpPr>
        <p:spPr>
          <a:xfrm>
            <a:off x="14884716" y="6475167"/>
            <a:ext cx="7112474" cy="55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b="1" sz="3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“AI 마이라이프” 프로젝트 소개</a:t>
            </a:r>
          </a:p>
        </p:txBody>
      </p:sp>
      <p:sp>
        <p:nvSpPr>
          <p:cNvPr id="181" name="TextBox 15"/>
          <p:cNvSpPr txBox="1"/>
          <p:nvPr/>
        </p:nvSpPr>
        <p:spPr>
          <a:xfrm>
            <a:off x="14906840" y="7142415"/>
            <a:ext cx="6724702" cy="84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/>
          <a:p>
            <a:pPr algn="l" defTabSz="685800">
              <a:defRPr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10개의 프로젝트들 중 희망하는 프로젝트들에 대해 소개</a:t>
            </a:r>
          </a:p>
          <a:p>
            <a:pPr algn="l" defTabSz="685800">
              <a:defRPr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각자가 희망하는 프로젝트에 필요한 요소를 파악합니다.</a:t>
            </a:r>
          </a:p>
        </p:txBody>
      </p:sp>
      <p:sp>
        <p:nvSpPr>
          <p:cNvPr id="182" name="원"/>
          <p:cNvSpPr/>
          <p:nvPr/>
        </p:nvSpPr>
        <p:spPr>
          <a:xfrm>
            <a:off x="11076309" y="9976511"/>
            <a:ext cx="1627947" cy="162794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TextBox 15"/>
          <p:cNvSpPr txBox="1"/>
          <p:nvPr/>
        </p:nvSpPr>
        <p:spPr>
          <a:xfrm>
            <a:off x="13057119" y="10072634"/>
            <a:ext cx="7112474" cy="55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b="1" sz="3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 시즌2 진행방식 공유</a:t>
            </a:r>
          </a:p>
        </p:txBody>
      </p:sp>
      <p:sp>
        <p:nvSpPr>
          <p:cNvPr id="184" name="TextBox 15"/>
          <p:cNvSpPr txBox="1"/>
          <p:nvPr/>
        </p:nvSpPr>
        <p:spPr>
          <a:xfrm>
            <a:off x="13079243" y="10739883"/>
            <a:ext cx="6724702" cy="84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원활한 만끽 시즌2 진행을 위한 진행방식에 대해 공유, 추후 일정에 대해 자세히 설명드립니다.</a:t>
            </a:r>
          </a:p>
        </p:txBody>
      </p:sp>
      <p:pic>
        <p:nvPicPr>
          <p:cNvPr id="18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972" y="840657"/>
            <a:ext cx="3495037" cy="71053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15"/>
          <p:cNvSpPr txBox="1"/>
          <p:nvPr/>
        </p:nvSpPr>
        <p:spPr>
          <a:xfrm>
            <a:off x="11543862" y="3169794"/>
            <a:ext cx="692841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lnSpc>
                <a:spcPct val="90000"/>
              </a:lnSpc>
              <a:defRPr b="1" sz="56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7" name="TextBox 15"/>
          <p:cNvSpPr txBox="1"/>
          <p:nvPr/>
        </p:nvSpPr>
        <p:spPr>
          <a:xfrm>
            <a:off x="13371458" y="6733278"/>
            <a:ext cx="692841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lnSpc>
                <a:spcPct val="90000"/>
              </a:lnSpc>
              <a:defRPr b="1" sz="56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8" name="TextBox 15"/>
          <p:cNvSpPr txBox="1"/>
          <p:nvPr/>
        </p:nvSpPr>
        <p:spPr>
          <a:xfrm>
            <a:off x="11543862" y="10330743"/>
            <a:ext cx="692841" cy="91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lnSpc>
                <a:spcPct val="90000"/>
              </a:lnSpc>
              <a:defRPr b="1" sz="56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Box 15"/>
          <p:cNvSpPr txBox="1"/>
          <p:nvPr/>
        </p:nvSpPr>
        <p:spPr>
          <a:xfrm>
            <a:off x="14271973" y="656830"/>
            <a:ext cx="1920696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만끽프로젝트 소개</a:t>
            </a:r>
          </a:p>
        </p:txBody>
      </p:sp>
      <p:sp>
        <p:nvSpPr>
          <p:cNvPr id="451" name="TextBox 15"/>
          <p:cNvSpPr txBox="1"/>
          <p:nvPr/>
        </p:nvSpPr>
        <p:spPr>
          <a:xfrm>
            <a:off x="11049962" y="647935"/>
            <a:ext cx="3065573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OT 소개</a:t>
            </a:r>
          </a:p>
        </p:txBody>
      </p:sp>
      <p:sp>
        <p:nvSpPr>
          <p:cNvPr id="452" name="TextBox 15"/>
          <p:cNvSpPr txBox="1"/>
          <p:nvPr/>
        </p:nvSpPr>
        <p:spPr>
          <a:xfrm>
            <a:off x="20676407" y="631430"/>
            <a:ext cx="2776523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 시즌2 진행방식 공유</a:t>
            </a:r>
          </a:p>
        </p:txBody>
      </p:sp>
      <p:sp>
        <p:nvSpPr>
          <p:cNvPr id="453" name="TextBox 15"/>
          <p:cNvSpPr txBox="1"/>
          <p:nvPr/>
        </p:nvSpPr>
        <p:spPr>
          <a:xfrm>
            <a:off x="16820024" y="647935"/>
            <a:ext cx="3241858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b="1"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“AI 마이라이프” 프로젝트 소개</a:t>
            </a:r>
          </a:p>
        </p:txBody>
      </p:sp>
      <p:sp>
        <p:nvSpPr>
          <p:cNvPr id="454" name="직사각형"/>
          <p:cNvSpPr/>
          <p:nvPr/>
        </p:nvSpPr>
        <p:spPr>
          <a:xfrm>
            <a:off x="16908727" y="1089904"/>
            <a:ext cx="3062265" cy="7060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5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972" y="840657"/>
            <a:ext cx="3495037" cy="7105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0" name="그룹화"/>
          <p:cNvGrpSpPr/>
          <p:nvPr/>
        </p:nvGrpSpPr>
        <p:grpSpPr>
          <a:xfrm>
            <a:off x="1881511" y="4198197"/>
            <a:ext cx="10084704" cy="1627943"/>
            <a:chOff x="0" y="0"/>
            <a:chExt cx="10084703" cy="1627942"/>
          </a:xfrm>
        </p:grpSpPr>
        <p:sp>
          <p:nvSpPr>
            <p:cNvPr id="456" name="원"/>
            <p:cNvSpPr/>
            <p:nvPr/>
          </p:nvSpPr>
          <p:spPr>
            <a:xfrm>
              <a:off x="0" y="0"/>
              <a:ext cx="1627946" cy="162794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57" name="TextBox 15"/>
            <p:cNvSpPr txBox="1"/>
            <p:nvPr/>
          </p:nvSpPr>
          <p:spPr>
            <a:xfrm>
              <a:off x="1980810" y="96121"/>
              <a:ext cx="7112473" cy="552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0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쫄지마 계약</a:t>
              </a:r>
            </a:p>
          </p:txBody>
        </p:sp>
        <p:sp>
          <p:nvSpPr>
            <p:cNvPr id="458" name="TextBox 15"/>
            <p:cNvSpPr txBox="1"/>
            <p:nvPr/>
          </p:nvSpPr>
          <p:spPr>
            <a:xfrm>
              <a:off x="2002934" y="763372"/>
              <a:ext cx="8081770" cy="458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계약서 사진을 찍으면, 스캔하여 독소적 내용이 있는지 알려주는 앱</a:t>
              </a:r>
            </a:p>
          </p:txBody>
        </p:sp>
        <p:sp>
          <p:nvSpPr>
            <p:cNvPr id="459" name="TextBox 15"/>
            <p:cNvSpPr txBox="1"/>
            <p:nvPr/>
          </p:nvSpPr>
          <p:spPr>
            <a:xfrm>
              <a:off x="467552" y="354231"/>
              <a:ext cx="692842" cy="919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defTabSz="685800">
                <a:lnSpc>
                  <a:spcPct val="90000"/>
                </a:lnSpc>
                <a:defRPr b="1" sz="56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61" name="TextBox 15"/>
          <p:cNvSpPr txBox="1"/>
          <p:nvPr/>
        </p:nvSpPr>
        <p:spPr>
          <a:xfrm>
            <a:off x="3884445" y="7640304"/>
            <a:ext cx="8081770" cy="80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/>
          <a:p>
            <a:pPr algn="l" defTabSz="685800">
              <a:defRPr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</a:p>
        </p:txBody>
      </p:sp>
      <p:grpSp>
        <p:nvGrpSpPr>
          <p:cNvPr id="464" name="그룹화"/>
          <p:cNvGrpSpPr/>
          <p:nvPr/>
        </p:nvGrpSpPr>
        <p:grpSpPr>
          <a:xfrm>
            <a:off x="3884445" y="5787721"/>
            <a:ext cx="8081770" cy="3730082"/>
            <a:chOff x="0" y="0"/>
            <a:chExt cx="8081768" cy="3730081"/>
          </a:xfrm>
        </p:grpSpPr>
        <p:sp>
          <p:nvSpPr>
            <p:cNvPr id="462" name="TextBox 15"/>
            <p:cNvSpPr txBox="1"/>
            <p:nvPr/>
          </p:nvSpPr>
          <p:spPr>
            <a:xfrm>
              <a:off x="0" y="0"/>
              <a:ext cx="8081769" cy="1974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/>
            <a:p>
              <a:pPr algn="l" defTabSz="685800">
                <a:defRPr b="1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Use Case </a:t>
              </a:r>
            </a:p>
            <a:p>
              <a: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계약서를 작성 또는 작성하기 이전의 단계에서 계약서의 독소 조항 존재 유무 파악과 적절한 계약 체결을 위해 보조인이 필요하지만</a:t>
              </a:r>
            </a:p>
            <a:p>
              <a: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시간 또는 금액이 부족한 상황</a:t>
              </a:r>
            </a:p>
          </p:txBody>
        </p:sp>
        <p:sp>
          <p:nvSpPr>
            <p:cNvPr id="463" name="TextBox 15"/>
            <p:cNvSpPr txBox="1"/>
            <p:nvPr/>
          </p:nvSpPr>
          <p:spPr>
            <a:xfrm>
              <a:off x="0" y="2102932"/>
              <a:ext cx="8081769" cy="1627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/>
            <a:p>
              <a:pPr algn="l" defTabSz="685800">
                <a:defRPr b="1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예상 기술</a:t>
              </a:r>
            </a:p>
            <a:p>
              <a: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- OCR로 계약서의 내용을 인식</a:t>
              </a:r>
            </a:p>
            <a:p>
              <a: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- LLM으로 독소내용이 있는지 체크 및 제안</a:t>
              </a:r>
            </a:p>
            <a:p>
              <a: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- STT로 음성을 인식하여 제안하는 기능은 추가 기능개발</a:t>
              </a:r>
            </a:p>
          </p:txBody>
        </p:sp>
      </p:grpSp>
      <p:grpSp>
        <p:nvGrpSpPr>
          <p:cNvPr id="467" name="그룹화"/>
          <p:cNvGrpSpPr/>
          <p:nvPr/>
        </p:nvGrpSpPr>
        <p:grpSpPr>
          <a:xfrm>
            <a:off x="14949875" y="6260588"/>
            <a:ext cx="8441450" cy="3304688"/>
            <a:chOff x="0" y="0"/>
            <a:chExt cx="8441449" cy="3304686"/>
          </a:xfrm>
        </p:grpSpPr>
        <p:sp>
          <p:nvSpPr>
            <p:cNvPr id="465" name="TextBox 15"/>
            <p:cNvSpPr txBox="1"/>
            <p:nvPr/>
          </p:nvSpPr>
          <p:spPr>
            <a:xfrm>
              <a:off x="0" y="0"/>
              <a:ext cx="8081769" cy="1194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/>
            <a:p>
              <a:pPr algn="l" defTabSz="685800">
                <a:defRPr b="1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Use Case </a:t>
              </a:r>
            </a:p>
            <a:p>
              <a: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행사장처럼 박자나 멜로디를 바꾸어 부르는 합창단</a:t>
              </a:r>
            </a:p>
          </p:txBody>
        </p:sp>
        <p:sp>
          <p:nvSpPr>
            <p:cNvPr id="466" name="TextBox 15"/>
            <p:cNvSpPr txBox="1"/>
            <p:nvPr/>
          </p:nvSpPr>
          <p:spPr>
            <a:xfrm>
              <a:off x="0" y="1677538"/>
              <a:ext cx="8441450" cy="1627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/>
            <a:p>
              <a:pPr algn="l" defTabSz="685800">
                <a:defRPr b="1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예상 기술</a:t>
              </a:r>
            </a:p>
            <a:p>
              <a: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- STT로 가사를 인식</a:t>
              </a:r>
            </a:p>
            <a:p>
              <a: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- librosa와 MFCC/GFCC를 이용하여 높낮이 인식은 추가 기능 개발</a:t>
              </a:r>
            </a:p>
            <a:p>
              <a: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pPr>
              <a:r>
                <a:t>- 실시간  인식이 중요하며, 가사와 높낮이 인식의 sync도 관건</a:t>
              </a:r>
            </a:p>
          </p:txBody>
        </p:sp>
      </p:grpSp>
      <p:grpSp>
        <p:nvGrpSpPr>
          <p:cNvPr id="472" name="그룹화"/>
          <p:cNvGrpSpPr/>
          <p:nvPr/>
        </p:nvGrpSpPr>
        <p:grpSpPr>
          <a:xfrm>
            <a:off x="12975907" y="4247670"/>
            <a:ext cx="9093283" cy="1627947"/>
            <a:chOff x="0" y="0"/>
            <a:chExt cx="9093282" cy="1627945"/>
          </a:xfrm>
        </p:grpSpPr>
        <p:sp>
          <p:nvSpPr>
            <p:cNvPr id="468" name="원"/>
            <p:cNvSpPr/>
            <p:nvPr/>
          </p:nvSpPr>
          <p:spPr>
            <a:xfrm>
              <a:off x="0" y="0"/>
              <a:ext cx="1627946" cy="162794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83446" dir="1647261">
                <a:srgbClr val="000000">
                  <a:alpha val="17682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69" name="TextBox 15"/>
            <p:cNvSpPr txBox="1"/>
            <p:nvPr/>
          </p:nvSpPr>
          <p:spPr>
            <a:xfrm>
              <a:off x="1980809" y="96122"/>
              <a:ext cx="7112474" cy="552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 b="1" sz="30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합창자막 헬퍼</a:t>
              </a:r>
            </a:p>
          </p:txBody>
        </p:sp>
        <p:sp>
          <p:nvSpPr>
            <p:cNvPr id="470" name="TextBox 15"/>
            <p:cNvSpPr txBox="1"/>
            <p:nvPr/>
          </p:nvSpPr>
          <p:spPr>
            <a:xfrm>
              <a:off x="2002933" y="763370"/>
              <a:ext cx="6577916" cy="847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algn="l" defTabSz="685800">
                <a:defRPr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합창단의 합창의 높낮이와 가사를 분석하여 자동으로 다음 자막 페이지로 이동하는 프로그램</a:t>
              </a:r>
            </a:p>
          </p:txBody>
        </p:sp>
        <p:sp>
          <p:nvSpPr>
            <p:cNvPr id="471" name="TextBox 15"/>
            <p:cNvSpPr txBox="1"/>
            <p:nvPr/>
          </p:nvSpPr>
          <p:spPr>
            <a:xfrm>
              <a:off x="467551" y="354233"/>
              <a:ext cx="692841" cy="919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defTabSz="685800">
                <a:lnSpc>
                  <a:spcPct val="90000"/>
                </a:lnSpc>
                <a:defRPr b="1" sz="56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원"/>
          <p:cNvSpPr/>
          <p:nvPr/>
        </p:nvSpPr>
        <p:spPr>
          <a:xfrm>
            <a:off x="-9383014" y="-2657420"/>
            <a:ext cx="19030847" cy="1903084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5" name="TextBox 15"/>
          <p:cNvSpPr txBox="1"/>
          <p:nvPr/>
        </p:nvSpPr>
        <p:spPr>
          <a:xfrm>
            <a:off x="14271973" y="656830"/>
            <a:ext cx="1920696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만끽프로젝트 소개</a:t>
            </a:r>
          </a:p>
        </p:txBody>
      </p:sp>
      <p:sp>
        <p:nvSpPr>
          <p:cNvPr id="476" name="TextBox 15"/>
          <p:cNvSpPr txBox="1"/>
          <p:nvPr/>
        </p:nvSpPr>
        <p:spPr>
          <a:xfrm>
            <a:off x="11049962" y="647935"/>
            <a:ext cx="3065573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OT 소개</a:t>
            </a:r>
          </a:p>
        </p:txBody>
      </p:sp>
      <p:grpSp>
        <p:nvGrpSpPr>
          <p:cNvPr id="479" name="그룹화"/>
          <p:cNvGrpSpPr/>
          <p:nvPr/>
        </p:nvGrpSpPr>
        <p:grpSpPr>
          <a:xfrm>
            <a:off x="20362488" y="634227"/>
            <a:ext cx="3241858" cy="512571"/>
            <a:chOff x="0" y="0"/>
            <a:chExt cx="3241856" cy="512569"/>
          </a:xfrm>
        </p:grpSpPr>
        <p:sp>
          <p:nvSpPr>
            <p:cNvPr id="477" name="TextBox 15"/>
            <p:cNvSpPr txBox="1"/>
            <p:nvPr/>
          </p:nvSpPr>
          <p:spPr>
            <a:xfrm>
              <a:off x="0" y="0"/>
              <a:ext cx="3241857" cy="391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t">
              <a:spAutoFit/>
            </a:bodyPr>
            <a:lstStyle>
              <a:lvl1pPr defTabSz="685800">
                <a:defRPr b="1" spc="-79" sz="2000">
                  <a:solidFill>
                    <a:srgbClr val="404040"/>
                  </a:solidFill>
                  <a:latin typeface="나눔바른고딕"/>
                  <a:ea typeface="나눔바른고딕"/>
                  <a:cs typeface="나눔바른고딕"/>
                  <a:sym typeface="나눔바른고딕"/>
                </a:defRPr>
              </a:lvl1pPr>
            </a:lstStyle>
            <a:p>
              <a:pPr/>
              <a:r>
                <a:t>만끽 시즌2 진행방식 공유</a:t>
              </a:r>
            </a:p>
          </p:txBody>
        </p:sp>
        <p:sp>
          <p:nvSpPr>
            <p:cNvPr id="478" name="직사각형"/>
            <p:cNvSpPr/>
            <p:nvPr/>
          </p:nvSpPr>
          <p:spPr>
            <a:xfrm>
              <a:off x="88703" y="441968"/>
              <a:ext cx="3062264" cy="7060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0" name="TextBox 15"/>
          <p:cNvSpPr txBox="1"/>
          <p:nvPr/>
        </p:nvSpPr>
        <p:spPr>
          <a:xfrm>
            <a:off x="980775" y="5836313"/>
            <a:ext cx="6163501" cy="969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lnSpc>
                <a:spcPct val="90000"/>
              </a:lnSpc>
              <a:defRPr b="1" sz="56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만끽 시즌2 진행방식</a:t>
            </a:r>
          </a:p>
        </p:txBody>
      </p:sp>
      <p:sp>
        <p:nvSpPr>
          <p:cNvPr id="481" name="TextBox 15"/>
          <p:cNvSpPr txBox="1"/>
          <p:nvPr/>
        </p:nvSpPr>
        <p:spPr>
          <a:xfrm>
            <a:off x="973371" y="6922103"/>
            <a:ext cx="7944486" cy="98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sz="28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내년 상반기까지 함께하실 만끽 시즌2, 진행방식에 대해 설명드리고, 궁금한 사항들에 대해 공유하는 시간입니다.</a:t>
            </a:r>
          </a:p>
        </p:txBody>
      </p:sp>
      <p:pic>
        <p:nvPicPr>
          <p:cNvPr id="4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972" y="840657"/>
            <a:ext cx="3495037" cy="710530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TextBox 15"/>
          <p:cNvSpPr txBox="1"/>
          <p:nvPr/>
        </p:nvSpPr>
        <p:spPr>
          <a:xfrm>
            <a:off x="16937217" y="656830"/>
            <a:ext cx="3065573" cy="391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defTabSz="685800">
              <a:defRPr spc="-79" sz="20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“AI 마이라이프” 프로젝트 소개</a:t>
            </a:r>
          </a:p>
        </p:txBody>
      </p:sp>
      <p:sp>
        <p:nvSpPr>
          <p:cNvPr id="484" name="모서리가 둥근 직사각형"/>
          <p:cNvSpPr/>
          <p:nvPr/>
        </p:nvSpPr>
        <p:spPr>
          <a:xfrm>
            <a:off x="17190267" y="3354668"/>
            <a:ext cx="6167193" cy="3106873"/>
          </a:xfrm>
          <a:prstGeom prst="roundRect">
            <a:avLst>
              <a:gd name="adj" fmla="val 438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5" name="TextBox 15"/>
          <p:cNvSpPr txBox="1"/>
          <p:nvPr/>
        </p:nvSpPr>
        <p:spPr>
          <a:xfrm>
            <a:off x="17527744" y="3565545"/>
            <a:ext cx="2193895" cy="58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b="1" sz="34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Slack</a:t>
            </a:r>
          </a:p>
        </p:txBody>
      </p:sp>
      <p:sp>
        <p:nvSpPr>
          <p:cNvPr id="486" name="TextBox 15"/>
          <p:cNvSpPr txBox="1"/>
          <p:nvPr/>
        </p:nvSpPr>
        <p:spPr>
          <a:xfrm>
            <a:off x="17486524" y="4290398"/>
            <a:ext cx="5549275" cy="1744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/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팀원간 채팅</a:t>
            </a:r>
          </a:p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매니저들과 채팅</a:t>
            </a:r>
          </a:p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만끽 시즌2 공지사항 전달</a:t>
            </a:r>
          </a:p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팀별 공지사항 전달</a:t>
            </a:r>
          </a:p>
        </p:txBody>
      </p:sp>
      <p:sp>
        <p:nvSpPr>
          <p:cNvPr id="487" name="모서리가 둥근 직사각형"/>
          <p:cNvSpPr/>
          <p:nvPr/>
        </p:nvSpPr>
        <p:spPr>
          <a:xfrm>
            <a:off x="10329102" y="7390751"/>
            <a:ext cx="6167194" cy="3106872"/>
          </a:xfrm>
          <a:prstGeom prst="roundRect">
            <a:avLst>
              <a:gd name="adj" fmla="val 438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8" name="TextBox 15"/>
          <p:cNvSpPr txBox="1"/>
          <p:nvPr/>
        </p:nvSpPr>
        <p:spPr>
          <a:xfrm>
            <a:off x="10666579" y="7601628"/>
            <a:ext cx="2193895" cy="58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b="1" sz="34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GitHub</a:t>
            </a:r>
          </a:p>
        </p:txBody>
      </p:sp>
      <p:sp>
        <p:nvSpPr>
          <p:cNvPr id="489" name="TextBox 15"/>
          <p:cNvSpPr txBox="1"/>
          <p:nvPr/>
        </p:nvSpPr>
        <p:spPr>
          <a:xfrm>
            <a:off x="10625359" y="8326480"/>
            <a:ext cx="5549276" cy="253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/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형상 관리</a:t>
            </a:r>
          </a:p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코드 리뷰</a:t>
            </a:r>
          </a:p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CI </a:t>
            </a:r>
          </a:p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개발 이슈 관리</a:t>
            </a:r>
          </a:p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</a:p>
        </p:txBody>
      </p:sp>
      <p:sp>
        <p:nvSpPr>
          <p:cNvPr id="490" name="모서리가 둥근 직사각형"/>
          <p:cNvSpPr/>
          <p:nvPr/>
        </p:nvSpPr>
        <p:spPr>
          <a:xfrm>
            <a:off x="10329102" y="3354668"/>
            <a:ext cx="6167194" cy="3106873"/>
          </a:xfrm>
          <a:prstGeom prst="roundRect">
            <a:avLst>
              <a:gd name="adj" fmla="val 438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1" name="TextBox 15"/>
          <p:cNvSpPr txBox="1"/>
          <p:nvPr/>
        </p:nvSpPr>
        <p:spPr>
          <a:xfrm>
            <a:off x="10666579" y="3565545"/>
            <a:ext cx="2193895" cy="58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b="1" sz="34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더알림</a:t>
            </a:r>
          </a:p>
        </p:txBody>
      </p:sp>
      <p:sp>
        <p:nvSpPr>
          <p:cNvPr id="492" name="TextBox 15"/>
          <p:cNvSpPr txBox="1"/>
          <p:nvPr/>
        </p:nvSpPr>
        <p:spPr>
          <a:xfrm>
            <a:off x="10625359" y="4290398"/>
            <a:ext cx="5549276" cy="863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/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Todo</a:t>
            </a:r>
          </a:p>
          <a:p>
            <a: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일정 관리</a:t>
            </a:r>
          </a:p>
        </p:txBody>
      </p:sp>
      <p:sp>
        <p:nvSpPr>
          <p:cNvPr id="493" name="모서리가 둥근 직사각형"/>
          <p:cNvSpPr/>
          <p:nvPr/>
        </p:nvSpPr>
        <p:spPr>
          <a:xfrm>
            <a:off x="17190267" y="7390751"/>
            <a:ext cx="6167193" cy="3106872"/>
          </a:xfrm>
          <a:prstGeom prst="roundRect">
            <a:avLst>
              <a:gd name="adj" fmla="val 438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83446" dir="1647261">
              <a:srgbClr val="000000">
                <a:alpha val="17682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4" name="TextBox 15"/>
          <p:cNvSpPr txBox="1"/>
          <p:nvPr/>
        </p:nvSpPr>
        <p:spPr>
          <a:xfrm>
            <a:off x="17527744" y="7601628"/>
            <a:ext cx="2193895" cy="58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defRPr b="1" sz="3400">
                <a:solidFill>
                  <a:srgbClr val="40404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Figma</a:t>
            </a:r>
          </a:p>
        </p:txBody>
      </p:sp>
      <p:sp>
        <p:nvSpPr>
          <p:cNvPr id="495" name="TextBox 15"/>
          <p:cNvSpPr txBox="1"/>
          <p:nvPr/>
        </p:nvSpPr>
        <p:spPr>
          <a:xfrm>
            <a:off x="17486524" y="8326480"/>
            <a:ext cx="5549275" cy="458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 algn="l" defTabSz="685800">
              <a:lnSpc>
                <a:spcPct val="110000"/>
              </a:lnSpc>
              <a:defRPr>
                <a:solidFill>
                  <a:srgbClr val="929292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디자인 및 공유 피드백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Frame 1.png" descr="Frame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99"/>
            <a:ext cx="24384001" cy="136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Frame 2.png" descr="Frame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"/>
            <a:ext cx="24384000" cy="136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Rectangle 2.png" descr="Rectangle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5822" y="25399"/>
            <a:ext cx="18656301" cy="136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2005 ~.png" descr="2005 ~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68811" y="3370197"/>
            <a:ext cx="2717801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새움로고 1.png" descr="새움로고 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32456" y="1685365"/>
            <a:ext cx="6985001" cy="1714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그룹화"/>
          <p:cNvGrpSpPr/>
          <p:nvPr/>
        </p:nvGrpSpPr>
        <p:grpSpPr>
          <a:xfrm>
            <a:off x="6950633" y="5297007"/>
            <a:ext cx="8775701" cy="1132466"/>
            <a:chOff x="0" y="0"/>
            <a:chExt cx="8775700" cy="1132464"/>
          </a:xfrm>
        </p:grpSpPr>
        <p:pic>
          <p:nvPicPr>
            <p:cNvPr id="197" name="새움소프트는 고객에게 편리한 서비스를 제공합니다..png" descr="새움소프트는 고객에게 편리한 서비스를 제공합니다.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840364"/>
              <a:ext cx="6159500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자부심있는 made in 새움소프트.png" descr="자부심있는 made in 새움소프트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8775700" cy="62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0" name="Group 112.png" descr="Group 11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65234" y="1074596"/>
            <a:ext cx="6870701" cy="1266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Group 115.png" descr="Group 11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020735" y="7028598"/>
            <a:ext cx="3975101" cy="506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Group 118.png" descr="Group 11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403482" y="7028598"/>
            <a:ext cx="3975101" cy="506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Group 119.png" descr="Group 11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212108" y="7028598"/>
            <a:ext cx="3975101" cy="506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Group 74.png" descr="Group 74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829363" y="7028598"/>
            <a:ext cx="3975101" cy="506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3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  <p:bldP build="whole" bldLvl="1" animBg="1" rev="0" advAuto="0" spid="201" grpId="3"/>
      <p:bldP build="whole" bldLvl="1" animBg="1" rev="0" advAuto="0" spid="203" grpId="4"/>
      <p:bldP build="whole" bldLvl="1" animBg="1" rev="0" advAuto="0" spid="204" grpId="2"/>
      <p:bldP build="whole" bldLvl="1" animBg="1" rev="0" advAuto="0" spid="202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Rectangle 2.png" descr="Rectangle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0810" y="12700"/>
            <a:ext cx="18783301" cy="1369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2013.png" descr="20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1285" y="3638550"/>
            <a:ext cx="4394201" cy="643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roup 80.png" descr="Group 8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18169" y="7644252"/>
            <a:ext cx="4140201" cy="595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트랜드 21년.png" descr="트랜드 21년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44454" y="4777515"/>
            <a:ext cx="4279901" cy="674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Group 79.png" descr="Group 7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59646" y="653725"/>
            <a:ext cx="4127501" cy="6438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그룹화"/>
          <p:cNvGrpSpPr/>
          <p:nvPr/>
        </p:nvGrpSpPr>
        <p:grpSpPr>
          <a:xfrm>
            <a:off x="7943310" y="2769358"/>
            <a:ext cx="14338301" cy="9055101"/>
            <a:chOff x="0" y="0"/>
            <a:chExt cx="14338300" cy="9055100"/>
          </a:xfrm>
        </p:grpSpPr>
        <p:pic>
          <p:nvPicPr>
            <p:cNvPr id="213" name="화살표.png" descr="화살표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4338300" cy="905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6" name="그룹화"/>
            <p:cNvGrpSpPr/>
            <p:nvPr/>
          </p:nvGrpSpPr>
          <p:grpSpPr>
            <a:xfrm>
              <a:off x="805176" y="6690938"/>
              <a:ext cx="1993901" cy="885292"/>
              <a:chOff x="0" y="0"/>
              <a:chExt cx="1993900" cy="885290"/>
            </a:xfrm>
          </p:grpSpPr>
          <p:pic>
            <p:nvPicPr>
              <p:cNvPr id="214" name="Ellipse 1.png" descr="Ellipse 1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283359" y="0"/>
                <a:ext cx="304801" cy="304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5" name="~2013.png" descr="~2013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389990"/>
                <a:ext cx="1993900" cy="495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20" name="그룹화"/>
          <p:cNvGrpSpPr/>
          <p:nvPr/>
        </p:nvGrpSpPr>
        <p:grpSpPr>
          <a:xfrm>
            <a:off x="10732734" y="7933465"/>
            <a:ext cx="3683001" cy="1146297"/>
            <a:chOff x="0" y="0"/>
            <a:chExt cx="3683000" cy="1146295"/>
          </a:xfrm>
        </p:grpSpPr>
        <p:pic>
          <p:nvPicPr>
            <p:cNvPr id="218" name="2014~2016.png" descr="2014~2016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650995"/>
              <a:ext cx="3683000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Ellipse 2.png" descr="Ellipse 2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28176" y="0"/>
              <a:ext cx="431801" cy="43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1" name="포트폴리오 프로젝트 트랜드.png" descr="포트폴리오 프로젝트 트랜드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08881" y="2289851"/>
            <a:ext cx="2870201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Rectangle 1.png" descr="Rectangle 1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081" y="10493837"/>
            <a:ext cx="1244601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Rectangle 3.png" descr="Rectangle 3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304131" y="1253628"/>
            <a:ext cx="2679701" cy="139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6" name="그룹화"/>
          <p:cNvGrpSpPr/>
          <p:nvPr/>
        </p:nvGrpSpPr>
        <p:grpSpPr>
          <a:xfrm>
            <a:off x="18566860" y="4135180"/>
            <a:ext cx="2082801" cy="1648732"/>
            <a:chOff x="0" y="0"/>
            <a:chExt cx="2082800" cy="1648731"/>
          </a:xfrm>
        </p:grpSpPr>
        <p:pic>
          <p:nvPicPr>
            <p:cNvPr id="224" name="그룹화" descr="그룹화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76471" y="0"/>
              <a:ext cx="1041401" cy="1041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2022~.png" descr="2022~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1153431"/>
              <a:ext cx="2082800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9" name="그룹화"/>
          <p:cNvGrpSpPr/>
          <p:nvPr/>
        </p:nvGrpSpPr>
        <p:grpSpPr>
          <a:xfrm>
            <a:off x="13605119" y="5836897"/>
            <a:ext cx="3568701" cy="1268753"/>
            <a:chOff x="0" y="0"/>
            <a:chExt cx="3568700" cy="1268752"/>
          </a:xfrm>
        </p:grpSpPr>
        <p:pic>
          <p:nvPicPr>
            <p:cNvPr id="227" name="그룹화" descr="그룹화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403350" y="0"/>
              <a:ext cx="7620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2017~2021.png" descr="2017~2021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0" y="773452"/>
              <a:ext cx="3568700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4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4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4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  <p:bldP build="whole" bldLvl="1" animBg="1" rev="0" advAuto="0" spid="212" grpId="5"/>
      <p:bldP build="whole" bldLvl="1" animBg="1" rev="0" advAuto="0" spid="226" grpId="6"/>
      <p:bldP build="whole" bldLvl="1" animBg="1" rev="0" advAuto="0" spid="220" grpId="2"/>
      <p:bldP build="whole" bldLvl="1" animBg="1" rev="0" advAuto="0" spid="211" grpId="7"/>
      <p:bldP build="whole" bldLvl="1" animBg="1" rev="0" advAuto="0" spid="229" grpId="4"/>
      <p:bldP build="whole" bldLvl="1" animBg="1" rev="0" advAuto="0" spid="210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그룹화"/>
          <p:cNvGrpSpPr/>
          <p:nvPr/>
        </p:nvGrpSpPr>
        <p:grpSpPr>
          <a:xfrm>
            <a:off x="0" y="12700"/>
            <a:ext cx="24384000" cy="13690600"/>
            <a:chOff x="0" y="0"/>
            <a:chExt cx="24384000" cy="13690600"/>
          </a:xfrm>
        </p:grpSpPr>
        <p:grpSp>
          <p:nvGrpSpPr>
            <p:cNvPr id="235" name="그룹화"/>
            <p:cNvGrpSpPr/>
            <p:nvPr/>
          </p:nvGrpSpPr>
          <p:grpSpPr>
            <a:xfrm>
              <a:off x="0" y="0"/>
              <a:ext cx="24384000" cy="13690600"/>
              <a:chOff x="0" y="0"/>
              <a:chExt cx="24384000" cy="13690600"/>
            </a:xfrm>
          </p:grpSpPr>
          <p:pic>
            <p:nvPicPr>
              <p:cNvPr id="233" name="Group 113.png" descr="Group 11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24384000" cy="13690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4" name="직사각형"/>
              <p:cNvSpPr/>
              <p:nvPr/>
            </p:nvSpPr>
            <p:spPr>
              <a:xfrm>
                <a:off x="828391" y="2513165"/>
                <a:ext cx="3615592" cy="893980"/>
              </a:xfrm>
              <a:prstGeom prst="rect">
                <a:avLst/>
              </a:prstGeom>
              <a:solidFill>
                <a:srgbClr val="6B6B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36" name="2022년도 (24개)"/>
            <p:cNvSpPr txBox="1"/>
            <p:nvPr/>
          </p:nvSpPr>
          <p:spPr>
            <a:xfrm>
              <a:off x="958563" y="2638048"/>
              <a:ext cx="3230743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300">
                  <a:solidFill>
                    <a:srgbClr val="FFFFFF"/>
                  </a:solidFill>
                  <a:latin typeface="Pretendard-ExtraBold"/>
                  <a:ea typeface="Pretendard-ExtraBold"/>
                  <a:cs typeface="Pretendard-ExtraBold"/>
                  <a:sym typeface="Pretendard-ExtraBold"/>
                </a:defRPr>
              </a:lvl1pPr>
            </a:lstStyle>
            <a:p>
              <a:pPr/>
              <a:r>
                <a:t>2022년도 (24개)</a:t>
              </a:r>
            </a:p>
          </p:txBody>
        </p:sp>
      </p:grpSp>
      <p:pic>
        <p:nvPicPr>
          <p:cNvPr id="238" name="Group 84.png" descr="Group 8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6996" y="3134382"/>
            <a:ext cx="5918201" cy="511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roup 85.png" descr="Group 8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6996" y="8275336"/>
            <a:ext cx="5918201" cy="433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Group 86.png" descr="Group 8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11206" y="2617095"/>
            <a:ext cx="5918201" cy="40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Group 87.png" descr="Group 8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11206" y="6206265"/>
            <a:ext cx="5918201" cy="388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roup 88.png" descr="Group 8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11206" y="9721429"/>
            <a:ext cx="5918201" cy="378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Group 89.png" descr="Group 8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965416" y="9719768"/>
            <a:ext cx="5918201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Group 90.png" descr="Group 90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65416" y="6149115"/>
            <a:ext cx="5918201" cy="40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Group 91.png" descr="Group 9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965416" y="2655195"/>
            <a:ext cx="5918201" cy="3924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" name="그룹화"/>
          <p:cNvGrpSpPr/>
          <p:nvPr/>
        </p:nvGrpSpPr>
        <p:grpSpPr>
          <a:xfrm>
            <a:off x="6070600" y="7376618"/>
            <a:ext cx="17481451" cy="4283076"/>
            <a:chOff x="0" y="0"/>
            <a:chExt cx="17481450" cy="4283075"/>
          </a:xfrm>
        </p:grpSpPr>
        <p:sp>
          <p:nvSpPr>
            <p:cNvPr id="246" name="직사각형"/>
            <p:cNvSpPr/>
            <p:nvPr/>
          </p:nvSpPr>
          <p:spPr>
            <a:xfrm>
              <a:off x="0" y="2895600"/>
              <a:ext cx="4942880" cy="996157"/>
            </a:xfrm>
            <a:prstGeom prst="rect">
              <a:avLst/>
            </a:prstGeom>
            <a:noFill/>
            <a:ln w="101600" cap="flat">
              <a:solidFill>
                <a:srgbClr val="EF8F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7" name="직사각형"/>
            <p:cNvSpPr/>
            <p:nvPr/>
          </p:nvSpPr>
          <p:spPr>
            <a:xfrm>
              <a:off x="5918200" y="1041400"/>
              <a:ext cx="4942880" cy="600075"/>
            </a:xfrm>
            <a:prstGeom prst="rect">
              <a:avLst/>
            </a:prstGeom>
            <a:noFill/>
            <a:ln w="101600" cap="flat">
              <a:solidFill>
                <a:srgbClr val="EF8F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8" name="직사각형"/>
            <p:cNvSpPr/>
            <p:nvPr/>
          </p:nvSpPr>
          <p:spPr>
            <a:xfrm>
              <a:off x="5918200" y="3683000"/>
              <a:ext cx="4942880" cy="600075"/>
            </a:xfrm>
            <a:prstGeom prst="rect">
              <a:avLst/>
            </a:prstGeom>
            <a:noFill/>
            <a:ln w="101600" cap="flat">
              <a:solidFill>
                <a:srgbClr val="EF8F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9" name="직사각형"/>
            <p:cNvSpPr/>
            <p:nvPr/>
          </p:nvSpPr>
          <p:spPr>
            <a:xfrm>
              <a:off x="11887200" y="0"/>
              <a:ext cx="5594251" cy="839986"/>
            </a:xfrm>
            <a:prstGeom prst="rect">
              <a:avLst/>
            </a:prstGeom>
            <a:noFill/>
            <a:ln w="101600" cap="flat">
              <a:solidFill>
                <a:srgbClr val="EF8F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51" name="텍스트"/>
          <p:cNvSpPr txBox="1"/>
          <p:nvPr/>
        </p:nvSpPr>
        <p:spPr>
          <a:xfrm>
            <a:off x="6990043" y="6632044"/>
            <a:ext cx="905257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7"/>
      <p:bldP build="whole" bldLvl="1" animBg="1" rev="0" advAuto="0" spid="238" grpId="1"/>
      <p:bldP build="whole" bldLvl="1" animBg="1" rev="0" advAuto="0" spid="244" grpId="6"/>
      <p:bldP build="whole" bldLvl="1" animBg="1" rev="0" advAuto="0" spid="241" grpId="4"/>
      <p:bldP build="whole" bldLvl="1" animBg="1" rev="0" advAuto="0" spid="239" grpId="2"/>
      <p:bldP build="whole" bldLvl="1" animBg="1" rev="0" advAuto="0" spid="243" grpId="8"/>
      <p:bldP build="whole" bldLvl="1" animBg="1" rev="0" advAuto="0" spid="250" grpId="9"/>
      <p:bldP build="whole" bldLvl="1" animBg="1" rev="0" advAuto="0" spid="245" grpId="5"/>
      <p:bldP build="whole" bldLvl="1" animBg="1" rev="0" advAuto="0" spid="240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 38.png" descr="image 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8550" y="3562151"/>
            <a:ext cx="14566900" cy="1037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포트폴리오 프로젝트 상황과 이슈.png" descr="포트폴리오 프로젝트 상황과 이슈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3564" y="514151"/>
            <a:ext cx="86360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Arrow 1.png" descr="Arrow 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3150" y="7365801"/>
            <a:ext cx="1917700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Group 15.png" descr="Group 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93764" y="3784401"/>
            <a:ext cx="8229601" cy="703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Group 111.png" descr="Group 1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60635" y="3644701"/>
            <a:ext cx="10071101" cy="69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Rectangle 1.png" descr="Rectangle 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683714" y="6151"/>
            <a:ext cx="698501" cy="179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  <p:bldP build="whole" bldLvl="1" animBg="1" rev="0" advAuto="0" spid="259" grpId="3"/>
      <p:bldP build="whole" bldLvl="1" animBg="1" rev="0" advAuto="0" spid="25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Rectangle 2.png" descr="Rectangle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9648" y="-164064"/>
            <a:ext cx="19268335" cy="14044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🤝.png" descr="🤝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69644" y="4574678"/>
            <a:ext cx="19685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Group 17.png" descr="Group 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88744" y="7743328"/>
            <a:ext cx="11303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Group 92.png" descr="Group 9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8132" y="1507628"/>
            <a:ext cx="6502401" cy="633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roup 94.png" descr="Group 9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45344" y="8778378"/>
            <a:ext cx="9105901" cy="3479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" name="그룹화"/>
          <p:cNvGrpSpPr/>
          <p:nvPr/>
        </p:nvGrpSpPr>
        <p:grpSpPr>
          <a:xfrm>
            <a:off x="17157256" y="1533028"/>
            <a:ext cx="6502401" cy="6330951"/>
            <a:chOff x="0" y="0"/>
            <a:chExt cx="6502400" cy="6330950"/>
          </a:xfrm>
        </p:grpSpPr>
        <p:pic>
          <p:nvPicPr>
            <p:cNvPr id="267" name="Group 93.png" descr="Group 93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174750"/>
              <a:ext cx="6502400" cy="5156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8" name="image 2.png" descr="image 2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33500" y="0"/>
              <a:ext cx="3835400" cy="76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0" name="made by 만끽 크루 powered by 만끽.png" descr="made by 만끽 크루 powered by 만끽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97731" y="2314078"/>
            <a:ext cx="53721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Rectangle 1.png" descr="Rectangle 1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081" y="10493837"/>
            <a:ext cx="1244601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Rectangle 3.png" descr="Rectangle 3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04131" y="1253628"/>
            <a:ext cx="2679701" cy="13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Text.png" descr="Text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394031" y="7768728"/>
            <a:ext cx="12701" cy="1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6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6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6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6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6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5"/>
      <p:bldP build="whole" bldLvl="1" animBg="1" rev="0" advAuto="0" spid="264" grpId="4"/>
      <p:bldP build="whole" bldLvl="1" animBg="1" rev="0" advAuto="0" spid="265" grpId="1"/>
      <p:bldP build="whole" bldLvl="1" animBg="1" rev="0" advAuto="0" spid="269" grpId="2"/>
      <p:bldP build="whole" bldLvl="1" animBg="1" rev="0" advAuto="0" spid="263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